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sldIdLst>
    <p:sldId id="256" r:id="rId2"/>
    <p:sldId id="285" r:id="rId3"/>
    <p:sldId id="288" r:id="rId4"/>
    <p:sldId id="289" r:id="rId5"/>
    <p:sldId id="260" r:id="rId6"/>
    <p:sldId id="274" r:id="rId7"/>
    <p:sldId id="290" r:id="rId8"/>
    <p:sldId id="291" r:id="rId9"/>
    <p:sldId id="292" r:id="rId10"/>
    <p:sldId id="293" r:id="rId11"/>
    <p:sldId id="277" r:id="rId12"/>
    <p:sldId id="294" r:id="rId13"/>
    <p:sldId id="295" r:id="rId14"/>
    <p:sldId id="296" r:id="rId15"/>
    <p:sldId id="297" r:id="rId16"/>
    <p:sldId id="286" r:id="rId17"/>
    <p:sldId id="298" r:id="rId18"/>
    <p:sldId id="299" r:id="rId19"/>
    <p:sldId id="300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F9D"/>
    <a:srgbClr val="AB0031"/>
    <a:srgbClr val="2EA061"/>
    <a:srgbClr val="264A49"/>
    <a:srgbClr val="D1E7E6"/>
    <a:srgbClr val="B1D7D6"/>
    <a:srgbClr val="90C6C5"/>
    <a:srgbClr val="396F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2" d="100"/>
          <a:sy n="92" d="100"/>
        </p:scale>
        <p:origin x="-13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63FA9D3-319B-48BB-BCAD-5B56062B729C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2664E74-0978-4EF0-96C6-651EBED0F532}">
      <dgm:prSet phldrT="[Текст]"/>
      <dgm:spPr/>
      <dgm:t>
        <a:bodyPr/>
        <a:lstStyle/>
        <a:p>
          <a:r>
            <a:rPr lang="ru-RU" dirty="0" smtClean="0"/>
            <a:t>Дидактические игры — это разновидность игр с правилами, специально создаваемых педагогом в целях обучения и воспитания детей. </a:t>
          </a:r>
        </a:p>
        <a:p>
          <a:endParaRPr lang="ru-RU" dirty="0"/>
        </a:p>
      </dgm:t>
    </dgm:pt>
    <dgm:pt modelId="{69CE7848-3D48-4417-8FC4-1BCD2C085C0C}" type="parTrans" cxnId="{4DAE2FF2-D204-4190-98E6-2D6A035B266F}">
      <dgm:prSet/>
      <dgm:spPr/>
      <dgm:t>
        <a:bodyPr/>
        <a:lstStyle/>
        <a:p>
          <a:endParaRPr lang="ru-RU"/>
        </a:p>
      </dgm:t>
    </dgm:pt>
    <dgm:pt modelId="{B6223E2E-5939-4D65-9E49-ADD95C33B469}" type="sibTrans" cxnId="{4DAE2FF2-D204-4190-98E6-2D6A035B266F}">
      <dgm:prSet/>
      <dgm:spPr/>
      <dgm:t>
        <a:bodyPr/>
        <a:lstStyle/>
        <a:p>
          <a:endParaRPr lang="ru-RU"/>
        </a:p>
      </dgm:t>
    </dgm:pt>
    <dgm:pt modelId="{98B8A78E-A043-4994-8019-1DED3EF0719B}">
      <dgm:prSet/>
      <dgm:spPr/>
      <dgm:t>
        <a:bodyPr/>
        <a:lstStyle/>
        <a:p>
          <a:r>
            <a:rPr lang="ru-RU" dirty="0" smtClean="0"/>
            <a:t>в младшем дошкольном возрасте - основная форма организации учебного процесса</a:t>
          </a:r>
          <a:endParaRPr lang="ru-RU" dirty="0"/>
        </a:p>
      </dgm:t>
    </dgm:pt>
    <dgm:pt modelId="{7B21C645-138E-4925-8E9A-81872F65DB51}" type="parTrans" cxnId="{263D78A7-C1D7-413F-BB38-F4AE1D1832BE}">
      <dgm:prSet/>
      <dgm:spPr/>
      <dgm:t>
        <a:bodyPr/>
        <a:lstStyle/>
        <a:p>
          <a:endParaRPr lang="ru-RU"/>
        </a:p>
      </dgm:t>
    </dgm:pt>
    <dgm:pt modelId="{6833BB66-8276-4127-8B7B-AA031FE4B632}" type="sibTrans" cxnId="{263D78A7-C1D7-413F-BB38-F4AE1D1832BE}">
      <dgm:prSet/>
      <dgm:spPr/>
      <dgm:t>
        <a:bodyPr/>
        <a:lstStyle/>
        <a:p>
          <a:endParaRPr lang="ru-RU"/>
        </a:p>
      </dgm:t>
    </dgm:pt>
    <dgm:pt modelId="{9D7A7D59-F93D-4FDA-B4EB-79EAA5AB4613}">
      <dgm:prSet/>
      <dgm:spPr/>
      <dgm:t>
        <a:bodyPr/>
        <a:lstStyle/>
        <a:p>
          <a:r>
            <a:rPr lang="ru-RU" dirty="0" smtClean="0"/>
            <a:t>часть занятия (для закрепления и систематизации материала)</a:t>
          </a:r>
          <a:endParaRPr lang="ru-RU" dirty="0"/>
        </a:p>
      </dgm:t>
    </dgm:pt>
    <dgm:pt modelId="{C48C9C67-FA9D-4640-AFC0-0399004C76DB}" type="parTrans" cxnId="{0351DD21-E665-4FCE-A1CD-5C8A955A754D}">
      <dgm:prSet/>
      <dgm:spPr/>
      <dgm:t>
        <a:bodyPr/>
        <a:lstStyle/>
        <a:p>
          <a:endParaRPr lang="ru-RU"/>
        </a:p>
      </dgm:t>
    </dgm:pt>
    <dgm:pt modelId="{51570252-CD64-4B17-8EBB-C53A7616EED0}" type="sibTrans" cxnId="{0351DD21-E665-4FCE-A1CD-5C8A955A754D}">
      <dgm:prSet/>
      <dgm:spPr/>
      <dgm:t>
        <a:bodyPr/>
        <a:lstStyle/>
        <a:p>
          <a:endParaRPr lang="ru-RU"/>
        </a:p>
      </dgm:t>
    </dgm:pt>
    <dgm:pt modelId="{433E94FA-7AEB-4ECF-8E89-5F0BD01FA344}" type="pres">
      <dgm:prSet presAssocID="{E63FA9D3-319B-48BB-BCAD-5B56062B729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A867E95-CE0D-45C8-8C83-A3FC8A2C1E62}" type="pres">
      <dgm:prSet presAssocID="{B2664E74-0978-4EF0-96C6-651EBED0F532}" presName="hierRoot1" presStyleCnt="0"/>
      <dgm:spPr/>
    </dgm:pt>
    <dgm:pt modelId="{AB492A12-9927-48BA-AF9D-1A7FDADA86A1}" type="pres">
      <dgm:prSet presAssocID="{B2664E74-0978-4EF0-96C6-651EBED0F532}" presName="composite" presStyleCnt="0"/>
      <dgm:spPr/>
    </dgm:pt>
    <dgm:pt modelId="{3ECEDAD8-3979-485E-9586-13B759803D76}" type="pres">
      <dgm:prSet presAssocID="{B2664E74-0978-4EF0-96C6-651EBED0F532}" presName="background" presStyleLbl="node0" presStyleIdx="0" presStyleCnt="1"/>
      <dgm:spPr/>
    </dgm:pt>
    <dgm:pt modelId="{86E1A840-A4EC-480B-A592-09D9FA6A48CF}" type="pres">
      <dgm:prSet presAssocID="{B2664E74-0978-4EF0-96C6-651EBED0F532}" presName="text" presStyleLbl="fgAcc0" presStyleIdx="0" presStyleCnt="1" custScaleX="328596" custScaleY="108001" custLinFactNeighborX="901" custLinFactNeighborY="-4401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2CAFC25-2F34-4122-8117-0416DFF9CAC6}" type="pres">
      <dgm:prSet presAssocID="{B2664E74-0978-4EF0-96C6-651EBED0F532}" presName="hierChild2" presStyleCnt="0"/>
      <dgm:spPr/>
    </dgm:pt>
    <dgm:pt modelId="{B1393719-8494-49F7-91BC-6CEC604648B6}" type="pres">
      <dgm:prSet presAssocID="{7B21C645-138E-4925-8E9A-81872F65DB51}" presName="Name10" presStyleLbl="parChTrans1D2" presStyleIdx="0" presStyleCnt="2"/>
      <dgm:spPr/>
      <dgm:t>
        <a:bodyPr/>
        <a:lstStyle/>
        <a:p>
          <a:endParaRPr lang="ru-RU"/>
        </a:p>
      </dgm:t>
    </dgm:pt>
    <dgm:pt modelId="{95619578-7F18-42D9-AE6C-D43CCD8FB402}" type="pres">
      <dgm:prSet presAssocID="{98B8A78E-A043-4994-8019-1DED3EF0719B}" presName="hierRoot2" presStyleCnt="0"/>
      <dgm:spPr/>
    </dgm:pt>
    <dgm:pt modelId="{C850B31E-D2AB-4654-ABA0-0D30BEF30667}" type="pres">
      <dgm:prSet presAssocID="{98B8A78E-A043-4994-8019-1DED3EF0719B}" presName="composite2" presStyleCnt="0"/>
      <dgm:spPr/>
    </dgm:pt>
    <dgm:pt modelId="{6E347A56-671D-4EB5-8A85-C510DE8FDE80}" type="pres">
      <dgm:prSet presAssocID="{98B8A78E-A043-4994-8019-1DED3EF0719B}" presName="background2" presStyleLbl="node2" presStyleIdx="0" presStyleCnt="2"/>
      <dgm:spPr/>
    </dgm:pt>
    <dgm:pt modelId="{30CA7652-5B72-4A58-8B67-AEDC2BA7B7C8}" type="pres">
      <dgm:prSet presAssocID="{98B8A78E-A043-4994-8019-1DED3EF0719B}" presName="text2" presStyleLbl="fgAcc2" presStyleIdx="0" presStyleCnt="2" custLinFactNeighborX="-52721" custLinFactNeighborY="-4587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23E51A6-10FE-4677-9F6A-8B15316F7DCA}" type="pres">
      <dgm:prSet presAssocID="{98B8A78E-A043-4994-8019-1DED3EF0719B}" presName="hierChild3" presStyleCnt="0"/>
      <dgm:spPr/>
    </dgm:pt>
    <dgm:pt modelId="{A81D0A18-A035-42E8-BB8A-552567B0CA9D}" type="pres">
      <dgm:prSet presAssocID="{C48C9C67-FA9D-4640-AFC0-0399004C76DB}" presName="Name10" presStyleLbl="parChTrans1D2" presStyleIdx="1" presStyleCnt="2"/>
      <dgm:spPr/>
      <dgm:t>
        <a:bodyPr/>
        <a:lstStyle/>
        <a:p>
          <a:endParaRPr lang="ru-RU"/>
        </a:p>
      </dgm:t>
    </dgm:pt>
    <dgm:pt modelId="{35A3AE82-EF8B-4671-8436-073F22796A4E}" type="pres">
      <dgm:prSet presAssocID="{9D7A7D59-F93D-4FDA-B4EB-79EAA5AB4613}" presName="hierRoot2" presStyleCnt="0"/>
      <dgm:spPr/>
    </dgm:pt>
    <dgm:pt modelId="{73B9A879-3986-4916-AA0F-D2D200E68A93}" type="pres">
      <dgm:prSet presAssocID="{9D7A7D59-F93D-4FDA-B4EB-79EAA5AB4613}" presName="composite2" presStyleCnt="0"/>
      <dgm:spPr/>
    </dgm:pt>
    <dgm:pt modelId="{6749016C-6B8E-41F6-88ED-D3FC09518F8B}" type="pres">
      <dgm:prSet presAssocID="{9D7A7D59-F93D-4FDA-B4EB-79EAA5AB4613}" presName="background2" presStyleLbl="node2" presStyleIdx="1" presStyleCnt="2"/>
      <dgm:spPr/>
    </dgm:pt>
    <dgm:pt modelId="{4C98DB10-D22A-492B-A449-00CAC097A375}" type="pres">
      <dgm:prSet presAssocID="{9D7A7D59-F93D-4FDA-B4EB-79EAA5AB4613}" presName="text2" presStyleLbl="fgAcc2" presStyleIdx="1" presStyleCnt="2" custLinFactNeighborX="68029" custLinFactNeighborY="-4587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C9E2041-2045-40C1-9D31-131C776574AE}" type="pres">
      <dgm:prSet presAssocID="{9D7A7D59-F93D-4FDA-B4EB-79EAA5AB4613}" presName="hierChild3" presStyleCnt="0"/>
      <dgm:spPr/>
    </dgm:pt>
  </dgm:ptLst>
  <dgm:cxnLst>
    <dgm:cxn modelId="{B30D36C6-8FFA-4DD7-AE59-314FD0087EA1}" type="presOf" srcId="{7B21C645-138E-4925-8E9A-81872F65DB51}" destId="{B1393719-8494-49F7-91BC-6CEC604648B6}" srcOrd="0" destOrd="0" presId="urn:microsoft.com/office/officeart/2005/8/layout/hierarchy1"/>
    <dgm:cxn modelId="{E78FA6BE-D59B-4540-996C-EDC97DBF0BFB}" type="presOf" srcId="{9D7A7D59-F93D-4FDA-B4EB-79EAA5AB4613}" destId="{4C98DB10-D22A-492B-A449-00CAC097A375}" srcOrd="0" destOrd="0" presId="urn:microsoft.com/office/officeart/2005/8/layout/hierarchy1"/>
    <dgm:cxn modelId="{4DAE2FF2-D204-4190-98E6-2D6A035B266F}" srcId="{E63FA9D3-319B-48BB-BCAD-5B56062B729C}" destId="{B2664E74-0978-4EF0-96C6-651EBED0F532}" srcOrd="0" destOrd="0" parTransId="{69CE7848-3D48-4417-8FC4-1BCD2C085C0C}" sibTransId="{B6223E2E-5939-4D65-9E49-ADD95C33B469}"/>
    <dgm:cxn modelId="{50B969D7-607C-44E6-AE7F-9AF5A8AB120D}" type="presOf" srcId="{C48C9C67-FA9D-4640-AFC0-0399004C76DB}" destId="{A81D0A18-A035-42E8-BB8A-552567B0CA9D}" srcOrd="0" destOrd="0" presId="urn:microsoft.com/office/officeart/2005/8/layout/hierarchy1"/>
    <dgm:cxn modelId="{0351DD21-E665-4FCE-A1CD-5C8A955A754D}" srcId="{B2664E74-0978-4EF0-96C6-651EBED0F532}" destId="{9D7A7D59-F93D-4FDA-B4EB-79EAA5AB4613}" srcOrd="1" destOrd="0" parTransId="{C48C9C67-FA9D-4640-AFC0-0399004C76DB}" sibTransId="{51570252-CD64-4B17-8EBB-C53A7616EED0}"/>
    <dgm:cxn modelId="{5C7910B6-CA16-4658-B1A5-9AEC91C9DE85}" type="presOf" srcId="{B2664E74-0978-4EF0-96C6-651EBED0F532}" destId="{86E1A840-A4EC-480B-A592-09D9FA6A48CF}" srcOrd="0" destOrd="0" presId="urn:microsoft.com/office/officeart/2005/8/layout/hierarchy1"/>
    <dgm:cxn modelId="{DA07903D-3529-4ABC-B56B-31E34B0C14DD}" type="presOf" srcId="{E63FA9D3-319B-48BB-BCAD-5B56062B729C}" destId="{433E94FA-7AEB-4ECF-8E89-5F0BD01FA344}" srcOrd="0" destOrd="0" presId="urn:microsoft.com/office/officeart/2005/8/layout/hierarchy1"/>
    <dgm:cxn modelId="{263D78A7-C1D7-413F-BB38-F4AE1D1832BE}" srcId="{B2664E74-0978-4EF0-96C6-651EBED0F532}" destId="{98B8A78E-A043-4994-8019-1DED3EF0719B}" srcOrd="0" destOrd="0" parTransId="{7B21C645-138E-4925-8E9A-81872F65DB51}" sibTransId="{6833BB66-8276-4127-8B7B-AA031FE4B632}"/>
    <dgm:cxn modelId="{05E71A1B-3430-4147-AEA3-D232C6588F66}" type="presOf" srcId="{98B8A78E-A043-4994-8019-1DED3EF0719B}" destId="{30CA7652-5B72-4A58-8B67-AEDC2BA7B7C8}" srcOrd="0" destOrd="0" presId="urn:microsoft.com/office/officeart/2005/8/layout/hierarchy1"/>
    <dgm:cxn modelId="{6514B0E0-F02D-4687-BEA2-84347C77B22E}" type="presParOf" srcId="{433E94FA-7AEB-4ECF-8E89-5F0BD01FA344}" destId="{3A867E95-CE0D-45C8-8C83-A3FC8A2C1E62}" srcOrd="0" destOrd="0" presId="urn:microsoft.com/office/officeart/2005/8/layout/hierarchy1"/>
    <dgm:cxn modelId="{8136DBCA-CFC0-4AF7-BF92-B2BBCE858B8C}" type="presParOf" srcId="{3A867E95-CE0D-45C8-8C83-A3FC8A2C1E62}" destId="{AB492A12-9927-48BA-AF9D-1A7FDADA86A1}" srcOrd="0" destOrd="0" presId="urn:microsoft.com/office/officeart/2005/8/layout/hierarchy1"/>
    <dgm:cxn modelId="{F26C0546-7984-42B5-8F00-D9ADD581ACE2}" type="presParOf" srcId="{AB492A12-9927-48BA-AF9D-1A7FDADA86A1}" destId="{3ECEDAD8-3979-485E-9586-13B759803D76}" srcOrd="0" destOrd="0" presId="urn:microsoft.com/office/officeart/2005/8/layout/hierarchy1"/>
    <dgm:cxn modelId="{D314888F-C4C5-4CE2-AB1C-22A21BDFC8E0}" type="presParOf" srcId="{AB492A12-9927-48BA-AF9D-1A7FDADA86A1}" destId="{86E1A840-A4EC-480B-A592-09D9FA6A48CF}" srcOrd="1" destOrd="0" presId="urn:microsoft.com/office/officeart/2005/8/layout/hierarchy1"/>
    <dgm:cxn modelId="{98510AF4-4493-429B-9743-40773A9EF564}" type="presParOf" srcId="{3A867E95-CE0D-45C8-8C83-A3FC8A2C1E62}" destId="{22CAFC25-2F34-4122-8117-0416DFF9CAC6}" srcOrd="1" destOrd="0" presId="urn:microsoft.com/office/officeart/2005/8/layout/hierarchy1"/>
    <dgm:cxn modelId="{F6FE00F9-0D7B-492B-9B9B-9DC74894214C}" type="presParOf" srcId="{22CAFC25-2F34-4122-8117-0416DFF9CAC6}" destId="{B1393719-8494-49F7-91BC-6CEC604648B6}" srcOrd="0" destOrd="0" presId="urn:microsoft.com/office/officeart/2005/8/layout/hierarchy1"/>
    <dgm:cxn modelId="{3F84FBC4-E56C-449D-93B4-9B9F0338130F}" type="presParOf" srcId="{22CAFC25-2F34-4122-8117-0416DFF9CAC6}" destId="{95619578-7F18-42D9-AE6C-D43CCD8FB402}" srcOrd="1" destOrd="0" presId="urn:microsoft.com/office/officeart/2005/8/layout/hierarchy1"/>
    <dgm:cxn modelId="{82DC667E-6F23-47C9-AC76-CAA0A8DF12FF}" type="presParOf" srcId="{95619578-7F18-42D9-AE6C-D43CCD8FB402}" destId="{C850B31E-D2AB-4654-ABA0-0D30BEF30667}" srcOrd="0" destOrd="0" presId="urn:microsoft.com/office/officeart/2005/8/layout/hierarchy1"/>
    <dgm:cxn modelId="{9FFA7D2D-66E2-4CE3-A1D5-E65D0DD69AF2}" type="presParOf" srcId="{C850B31E-D2AB-4654-ABA0-0D30BEF30667}" destId="{6E347A56-671D-4EB5-8A85-C510DE8FDE80}" srcOrd="0" destOrd="0" presId="urn:microsoft.com/office/officeart/2005/8/layout/hierarchy1"/>
    <dgm:cxn modelId="{6E8CCB69-0131-4D41-8D73-CA296513A823}" type="presParOf" srcId="{C850B31E-D2AB-4654-ABA0-0D30BEF30667}" destId="{30CA7652-5B72-4A58-8B67-AEDC2BA7B7C8}" srcOrd="1" destOrd="0" presId="urn:microsoft.com/office/officeart/2005/8/layout/hierarchy1"/>
    <dgm:cxn modelId="{CB752371-A044-45B3-8F1B-09909C6DFF68}" type="presParOf" srcId="{95619578-7F18-42D9-AE6C-D43CCD8FB402}" destId="{723E51A6-10FE-4677-9F6A-8B15316F7DCA}" srcOrd="1" destOrd="0" presId="urn:microsoft.com/office/officeart/2005/8/layout/hierarchy1"/>
    <dgm:cxn modelId="{EFC9178A-0C56-4900-B05F-E6F30C77DFE9}" type="presParOf" srcId="{22CAFC25-2F34-4122-8117-0416DFF9CAC6}" destId="{A81D0A18-A035-42E8-BB8A-552567B0CA9D}" srcOrd="2" destOrd="0" presId="urn:microsoft.com/office/officeart/2005/8/layout/hierarchy1"/>
    <dgm:cxn modelId="{69579F74-2259-4841-B3CD-4A3D34FF9A45}" type="presParOf" srcId="{22CAFC25-2F34-4122-8117-0416DFF9CAC6}" destId="{35A3AE82-EF8B-4671-8436-073F22796A4E}" srcOrd="3" destOrd="0" presId="urn:microsoft.com/office/officeart/2005/8/layout/hierarchy1"/>
    <dgm:cxn modelId="{96EE5B35-8BD8-46BE-9ACA-D2CF97382E14}" type="presParOf" srcId="{35A3AE82-EF8B-4671-8436-073F22796A4E}" destId="{73B9A879-3986-4916-AA0F-D2D200E68A93}" srcOrd="0" destOrd="0" presId="urn:microsoft.com/office/officeart/2005/8/layout/hierarchy1"/>
    <dgm:cxn modelId="{82FAB6A4-18FB-4D4B-B444-A38366FFD04A}" type="presParOf" srcId="{73B9A879-3986-4916-AA0F-D2D200E68A93}" destId="{6749016C-6B8E-41F6-88ED-D3FC09518F8B}" srcOrd="0" destOrd="0" presId="urn:microsoft.com/office/officeart/2005/8/layout/hierarchy1"/>
    <dgm:cxn modelId="{94BB5501-1AC7-4631-9F7F-6CC6925FD8B7}" type="presParOf" srcId="{73B9A879-3986-4916-AA0F-D2D200E68A93}" destId="{4C98DB10-D22A-492B-A449-00CAC097A375}" srcOrd="1" destOrd="0" presId="urn:microsoft.com/office/officeart/2005/8/layout/hierarchy1"/>
    <dgm:cxn modelId="{42CC9FAE-5C3D-49BB-8A57-C7943E0FA0F6}" type="presParOf" srcId="{35A3AE82-EF8B-4671-8436-073F22796A4E}" destId="{BC9E2041-2045-40C1-9D31-131C776574AE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63FA9D3-319B-48BB-BCAD-5B56062B729C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33E94FA-7AEB-4ECF-8E89-5F0BD01FA344}" type="pres">
      <dgm:prSet presAssocID="{E63FA9D3-319B-48BB-BCAD-5B56062B729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</dgm:ptLst>
  <dgm:cxnLst>
    <dgm:cxn modelId="{DA07903D-3529-4ABC-B56B-31E34B0C14DD}" type="presOf" srcId="{E63FA9D3-319B-48BB-BCAD-5B56062B729C}" destId="{433E94FA-7AEB-4ECF-8E89-5F0BD01FA344}" srcOrd="0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DFF3AB9-E45B-477A-BE81-6C70812216BD}" type="doc">
      <dgm:prSet loTypeId="urn:microsoft.com/office/officeart/2005/8/layout/vList3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ru-RU"/>
        </a:p>
      </dgm:t>
    </dgm:pt>
    <dgm:pt modelId="{521EE4C7-B039-40B7-8F51-4FB05EBA9AD1}">
      <dgm:prSet phldrT="[Текст]" custT="1"/>
      <dgm:spPr/>
      <dgm:t>
        <a:bodyPr/>
        <a:lstStyle/>
        <a:p>
          <a:pPr algn="ctr"/>
          <a:r>
            <a:rPr lang="ru-RU" sz="2800" b="1" dirty="0" smtClean="0"/>
            <a:t>Структура дидактической игры</a:t>
          </a:r>
          <a:endParaRPr lang="ru-RU" sz="2800" b="1" dirty="0"/>
        </a:p>
      </dgm:t>
    </dgm:pt>
    <dgm:pt modelId="{5A8FBF9D-83CC-41CB-927B-95B2D6CF6309}" type="parTrans" cxnId="{4DB03A0C-4DD6-4CB2-877D-E61EEC36F1F5}">
      <dgm:prSet/>
      <dgm:spPr/>
      <dgm:t>
        <a:bodyPr/>
        <a:lstStyle/>
        <a:p>
          <a:endParaRPr lang="ru-RU"/>
        </a:p>
      </dgm:t>
    </dgm:pt>
    <dgm:pt modelId="{15203C1B-626A-4EC1-8373-F0C82558418D}" type="sibTrans" cxnId="{4DB03A0C-4DD6-4CB2-877D-E61EEC36F1F5}">
      <dgm:prSet/>
      <dgm:spPr/>
      <dgm:t>
        <a:bodyPr/>
        <a:lstStyle/>
        <a:p>
          <a:endParaRPr lang="ru-RU"/>
        </a:p>
      </dgm:t>
    </dgm:pt>
    <dgm:pt modelId="{374B50EB-E147-4270-A7A3-156F98E9209F}">
      <dgm:prSet custT="1"/>
      <dgm:spPr/>
      <dgm:t>
        <a:bodyPr/>
        <a:lstStyle/>
        <a:p>
          <a:pPr algn="l"/>
          <a:r>
            <a:rPr lang="ru-RU" sz="2400" dirty="0" smtClean="0">
              <a:solidFill>
                <a:schemeClr val="tx1"/>
              </a:solidFill>
            </a:rPr>
            <a:t>Дидактическая (обучающая) задача для педагога, для детей - игровая</a:t>
          </a:r>
          <a:endParaRPr lang="ru-RU" sz="2400" dirty="0">
            <a:solidFill>
              <a:schemeClr val="tx1"/>
            </a:solidFill>
          </a:endParaRPr>
        </a:p>
      </dgm:t>
    </dgm:pt>
    <dgm:pt modelId="{2B81E7B6-3627-4146-906A-6ED2780F5B9E}" type="parTrans" cxnId="{B85A90FE-F086-4138-A434-DEBF26AEBFEE}">
      <dgm:prSet/>
      <dgm:spPr/>
      <dgm:t>
        <a:bodyPr/>
        <a:lstStyle/>
        <a:p>
          <a:endParaRPr lang="ru-RU"/>
        </a:p>
      </dgm:t>
    </dgm:pt>
    <dgm:pt modelId="{FE1C9BFE-5B33-4491-9679-D4463AF4EA26}" type="sibTrans" cxnId="{B85A90FE-F086-4138-A434-DEBF26AEBFEE}">
      <dgm:prSet/>
      <dgm:spPr/>
      <dgm:t>
        <a:bodyPr/>
        <a:lstStyle/>
        <a:p>
          <a:endParaRPr lang="ru-RU"/>
        </a:p>
      </dgm:t>
    </dgm:pt>
    <dgm:pt modelId="{8925ED12-BB17-4D7C-8225-827119FD79FE}">
      <dgm:prSet custT="1"/>
      <dgm:spPr/>
      <dgm:t>
        <a:bodyPr/>
        <a:lstStyle/>
        <a:p>
          <a:pPr algn="l"/>
          <a:r>
            <a:rPr lang="ru-RU" sz="2800" dirty="0" smtClean="0">
              <a:solidFill>
                <a:schemeClr val="tx1"/>
              </a:solidFill>
            </a:rPr>
            <a:t>Игровые действия</a:t>
          </a:r>
          <a:endParaRPr lang="ru-RU" sz="2800" dirty="0">
            <a:solidFill>
              <a:schemeClr val="tx1"/>
            </a:solidFill>
          </a:endParaRPr>
        </a:p>
      </dgm:t>
    </dgm:pt>
    <dgm:pt modelId="{A9BCA65B-526D-4C8C-97FA-5AC0E606501A}" type="parTrans" cxnId="{C109403C-FC97-4492-B0E7-D62E8DAFFD89}">
      <dgm:prSet/>
      <dgm:spPr/>
      <dgm:t>
        <a:bodyPr/>
        <a:lstStyle/>
        <a:p>
          <a:endParaRPr lang="ru-RU"/>
        </a:p>
      </dgm:t>
    </dgm:pt>
    <dgm:pt modelId="{A769EB42-3272-48FE-91B3-41D416905EA7}" type="sibTrans" cxnId="{C109403C-FC97-4492-B0E7-D62E8DAFFD89}">
      <dgm:prSet/>
      <dgm:spPr/>
      <dgm:t>
        <a:bodyPr/>
        <a:lstStyle/>
        <a:p>
          <a:endParaRPr lang="ru-RU"/>
        </a:p>
      </dgm:t>
    </dgm:pt>
    <dgm:pt modelId="{3151B993-0421-4CDF-A4BE-B08C536922CB}">
      <dgm:prSet custT="1"/>
      <dgm:spPr/>
      <dgm:t>
        <a:bodyPr/>
        <a:lstStyle/>
        <a:p>
          <a:pPr algn="l"/>
          <a:r>
            <a:rPr lang="ru-RU" sz="2800" dirty="0" smtClean="0">
              <a:solidFill>
                <a:schemeClr val="tx1"/>
              </a:solidFill>
            </a:rPr>
            <a:t>Правила</a:t>
          </a:r>
          <a:endParaRPr lang="ru-RU" sz="2800" dirty="0">
            <a:solidFill>
              <a:schemeClr val="tx1"/>
            </a:solidFill>
          </a:endParaRPr>
        </a:p>
      </dgm:t>
    </dgm:pt>
    <dgm:pt modelId="{F3016322-E366-4318-8E35-3B2AEDCC3201}" type="parTrans" cxnId="{77E6BE7F-0D2E-4889-9800-C41EDD197459}">
      <dgm:prSet/>
      <dgm:spPr/>
      <dgm:t>
        <a:bodyPr/>
        <a:lstStyle/>
        <a:p>
          <a:endParaRPr lang="ru-RU"/>
        </a:p>
      </dgm:t>
    </dgm:pt>
    <dgm:pt modelId="{EAE843A6-CE0A-4A53-AD38-07FF906176F0}" type="sibTrans" cxnId="{77E6BE7F-0D2E-4889-9800-C41EDD197459}">
      <dgm:prSet/>
      <dgm:spPr/>
      <dgm:t>
        <a:bodyPr/>
        <a:lstStyle/>
        <a:p>
          <a:endParaRPr lang="ru-RU"/>
        </a:p>
      </dgm:t>
    </dgm:pt>
    <dgm:pt modelId="{149343D8-4840-41CF-9549-4E5143709DC0}">
      <dgm:prSet phldrT="[Текст]"/>
      <dgm:spPr/>
      <dgm:t>
        <a:bodyPr/>
        <a:lstStyle/>
        <a:p>
          <a:r>
            <a:rPr lang="ru-RU" b="0" dirty="0" smtClean="0">
              <a:solidFill>
                <a:schemeClr val="tx1"/>
              </a:solidFill>
            </a:rPr>
            <a:t>Подведение итогов (результат)</a:t>
          </a:r>
          <a:endParaRPr lang="ru-RU" b="0" dirty="0">
            <a:solidFill>
              <a:schemeClr val="tx1"/>
            </a:solidFill>
          </a:endParaRPr>
        </a:p>
      </dgm:t>
    </dgm:pt>
    <dgm:pt modelId="{6734B68D-4CCA-4009-986A-D795D9C2A480}" type="parTrans" cxnId="{F069EFDD-04B8-498B-81F1-4E645721F5AB}">
      <dgm:prSet/>
      <dgm:spPr/>
      <dgm:t>
        <a:bodyPr/>
        <a:lstStyle/>
        <a:p>
          <a:endParaRPr lang="ru-RU"/>
        </a:p>
      </dgm:t>
    </dgm:pt>
    <dgm:pt modelId="{055E0393-4231-4951-B5C3-3DBB983A1CC0}" type="sibTrans" cxnId="{F069EFDD-04B8-498B-81F1-4E645721F5AB}">
      <dgm:prSet/>
      <dgm:spPr/>
      <dgm:t>
        <a:bodyPr/>
        <a:lstStyle/>
        <a:p>
          <a:endParaRPr lang="ru-RU"/>
        </a:p>
      </dgm:t>
    </dgm:pt>
    <dgm:pt modelId="{BB4731BF-CBB2-4586-9D70-D38125BE9A8C}" type="pres">
      <dgm:prSet presAssocID="{9DFF3AB9-E45B-477A-BE81-6C70812216BD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D262E66-D468-471D-A492-1ACD06E8205E}" type="pres">
      <dgm:prSet presAssocID="{521EE4C7-B039-40B7-8F51-4FB05EBA9AD1}" presName="composite" presStyleCnt="0"/>
      <dgm:spPr/>
      <dgm:t>
        <a:bodyPr/>
        <a:lstStyle/>
        <a:p>
          <a:endParaRPr lang="ru-RU"/>
        </a:p>
      </dgm:t>
    </dgm:pt>
    <dgm:pt modelId="{E32332F3-35E1-4CC3-815D-72CEAB59B8B0}" type="pres">
      <dgm:prSet presAssocID="{521EE4C7-B039-40B7-8F51-4FB05EBA9AD1}" presName="imgShp" presStyleLbl="fgImgPlace1" presStyleIdx="0" presStyleCnt="5" custAng="5400000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A4F7AEF7-18F0-47F2-AA19-17BCAC2E6A11}" type="pres">
      <dgm:prSet presAssocID="{521EE4C7-B039-40B7-8F51-4FB05EBA9AD1}" presName="txShp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C0C658-E32D-4249-B3BB-4E7FD108F9EB}" type="pres">
      <dgm:prSet presAssocID="{15203C1B-626A-4EC1-8373-F0C82558418D}" presName="spacing" presStyleCnt="0"/>
      <dgm:spPr/>
      <dgm:t>
        <a:bodyPr/>
        <a:lstStyle/>
        <a:p>
          <a:endParaRPr lang="ru-RU"/>
        </a:p>
      </dgm:t>
    </dgm:pt>
    <dgm:pt modelId="{B44D3FE2-5F73-4C50-AFD9-3A58E92CEB91}" type="pres">
      <dgm:prSet presAssocID="{374B50EB-E147-4270-A7A3-156F98E9209F}" presName="composite" presStyleCnt="0"/>
      <dgm:spPr/>
      <dgm:t>
        <a:bodyPr/>
        <a:lstStyle/>
        <a:p>
          <a:endParaRPr lang="ru-RU"/>
        </a:p>
      </dgm:t>
    </dgm:pt>
    <dgm:pt modelId="{C025B4FD-6B5F-4990-947F-B0875958DE09}" type="pres">
      <dgm:prSet presAssocID="{374B50EB-E147-4270-A7A3-156F98E9209F}" presName="imgShp" presStyleLbl="fgImgPlace1" presStyleIdx="1" presStyleCnt="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44095D5-CCBA-4AD7-9B08-6F5B9D259FC4}" type="pres">
      <dgm:prSet presAssocID="{374B50EB-E147-4270-A7A3-156F98E9209F}" presName="txShp" presStyleLbl="node1" presStyleIdx="1" presStyleCnt="5" custScaleY="1169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F9424A-37D4-4114-A39A-D5E54A349BDC}" type="pres">
      <dgm:prSet presAssocID="{FE1C9BFE-5B33-4491-9679-D4463AF4EA26}" presName="spacing" presStyleCnt="0"/>
      <dgm:spPr/>
      <dgm:t>
        <a:bodyPr/>
        <a:lstStyle/>
        <a:p>
          <a:endParaRPr lang="ru-RU"/>
        </a:p>
      </dgm:t>
    </dgm:pt>
    <dgm:pt modelId="{31448C6A-A554-4E1A-81E7-5C541E06536C}" type="pres">
      <dgm:prSet presAssocID="{8925ED12-BB17-4D7C-8225-827119FD79FE}" presName="composite" presStyleCnt="0"/>
      <dgm:spPr/>
      <dgm:t>
        <a:bodyPr/>
        <a:lstStyle/>
        <a:p>
          <a:endParaRPr lang="ru-RU"/>
        </a:p>
      </dgm:t>
    </dgm:pt>
    <dgm:pt modelId="{486080C4-A449-4B46-A70D-01629940849F}" type="pres">
      <dgm:prSet presAssocID="{8925ED12-BB17-4D7C-8225-827119FD79FE}" presName="imgShp" presStyleLbl="fgImgPlace1" presStyleIdx="2" presStyleCnt="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FA4C0F61-CE7C-4AA3-BB97-6139AB744B80}" type="pres">
      <dgm:prSet presAssocID="{8925ED12-BB17-4D7C-8225-827119FD79FE}" presName="txShp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C0AC76-11EC-4B71-A9C7-C0CD17BE4C78}" type="pres">
      <dgm:prSet presAssocID="{A769EB42-3272-48FE-91B3-41D416905EA7}" presName="spacing" presStyleCnt="0"/>
      <dgm:spPr/>
      <dgm:t>
        <a:bodyPr/>
        <a:lstStyle/>
        <a:p>
          <a:endParaRPr lang="ru-RU"/>
        </a:p>
      </dgm:t>
    </dgm:pt>
    <dgm:pt modelId="{CE31FDB1-01F9-43B1-845A-0AD4B1688FB1}" type="pres">
      <dgm:prSet presAssocID="{3151B993-0421-4CDF-A4BE-B08C536922CB}" presName="composite" presStyleCnt="0"/>
      <dgm:spPr/>
      <dgm:t>
        <a:bodyPr/>
        <a:lstStyle/>
        <a:p>
          <a:endParaRPr lang="ru-RU"/>
        </a:p>
      </dgm:t>
    </dgm:pt>
    <dgm:pt modelId="{F78D8128-49E1-4712-8508-E2C46C807647}" type="pres">
      <dgm:prSet presAssocID="{3151B993-0421-4CDF-A4BE-B08C536922CB}" presName="imgShp" presStyleLbl="fgImgPlace1" presStyleIdx="3" presStyleCnt="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56A83B0D-2337-4A44-97FE-071E0A276362}" type="pres">
      <dgm:prSet presAssocID="{3151B993-0421-4CDF-A4BE-B08C536922CB}" presName="txShp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2F0E45-865C-4560-AED9-0D4FA001D403}" type="pres">
      <dgm:prSet presAssocID="{EAE843A6-CE0A-4A53-AD38-07FF906176F0}" presName="spacing" presStyleCnt="0"/>
      <dgm:spPr/>
      <dgm:t>
        <a:bodyPr/>
        <a:lstStyle/>
        <a:p>
          <a:endParaRPr lang="ru-RU"/>
        </a:p>
      </dgm:t>
    </dgm:pt>
    <dgm:pt modelId="{AA486FE1-B160-4CF0-96A9-23F0CC7B4D10}" type="pres">
      <dgm:prSet presAssocID="{149343D8-4840-41CF-9549-4E5143709DC0}" presName="composite" presStyleCnt="0"/>
      <dgm:spPr/>
      <dgm:t>
        <a:bodyPr/>
        <a:lstStyle/>
        <a:p>
          <a:endParaRPr lang="ru-RU"/>
        </a:p>
      </dgm:t>
    </dgm:pt>
    <dgm:pt modelId="{E10619C3-4B6F-4794-A65D-C0401887E137}" type="pres">
      <dgm:prSet presAssocID="{149343D8-4840-41CF-9549-4E5143709DC0}" presName="imgShp" presStyleLbl="fgImgPlace1" presStyleIdx="4" presStyleCnt="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7686318E-A074-4961-808B-DB73EC49AB76}" type="pres">
      <dgm:prSet presAssocID="{149343D8-4840-41CF-9549-4E5143709DC0}" presName="txShp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BDB6841-408B-4D5C-8B80-3F6463777A5A}" type="presOf" srcId="{149343D8-4840-41CF-9549-4E5143709DC0}" destId="{7686318E-A074-4961-808B-DB73EC49AB76}" srcOrd="0" destOrd="0" presId="urn:microsoft.com/office/officeart/2005/8/layout/vList3"/>
    <dgm:cxn modelId="{790D2B39-E20E-41FF-BE25-D64103EC3812}" type="presOf" srcId="{3151B993-0421-4CDF-A4BE-B08C536922CB}" destId="{56A83B0D-2337-4A44-97FE-071E0A276362}" srcOrd="0" destOrd="0" presId="urn:microsoft.com/office/officeart/2005/8/layout/vList3"/>
    <dgm:cxn modelId="{798A97A0-B7C5-4D3D-8D50-FF7542D4B51A}" type="presOf" srcId="{521EE4C7-B039-40B7-8F51-4FB05EBA9AD1}" destId="{A4F7AEF7-18F0-47F2-AA19-17BCAC2E6A11}" srcOrd="0" destOrd="0" presId="urn:microsoft.com/office/officeart/2005/8/layout/vList3"/>
    <dgm:cxn modelId="{F069EFDD-04B8-498B-81F1-4E645721F5AB}" srcId="{9DFF3AB9-E45B-477A-BE81-6C70812216BD}" destId="{149343D8-4840-41CF-9549-4E5143709DC0}" srcOrd="4" destOrd="0" parTransId="{6734B68D-4CCA-4009-986A-D795D9C2A480}" sibTransId="{055E0393-4231-4951-B5C3-3DBB983A1CC0}"/>
    <dgm:cxn modelId="{929A3190-79D8-4313-977A-8FFE0222A289}" type="presOf" srcId="{9DFF3AB9-E45B-477A-BE81-6C70812216BD}" destId="{BB4731BF-CBB2-4586-9D70-D38125BE9A8C}" srcOrd="0" destOrd="0" presId="urn:microsoft.com/office/officeart/2005/8/layout/vList3"/>
    <dgm:cxn modelId="{B85A90FE-F086-4138-A434-DEBF26AEBFEE}" srcId="{9DFF3AB9-E45B-477A-BE81-6C70812216BD}" destId="{374B50EB-E147-4270-A7A3-156F98E9209F}" srcOrd="1" destOrd="0" parTransId="{2B81E7B6-3627-4146-906A-6ED2780F5B9E}" sibTransId="{FE1C9BFE-5B33-4491-9679-D4463AF4EA26}"/>
    <dgm:cxn modelId="{C109403C-FC97-4492-B0E7-D62E8DAFFD89}" srcId="{9DFF3AB9-E45B-477A-BE81-6C70812216BD}" destId="{8925ED12-BB17-4D7C-8225-827119FD79FE}" srcOrd="2" destOrd="0" parTransId="{A9BCA65B-526D-4C8C-97FA-5AC0E606501A}" sibTransId="{A769EB42-3272-48FE-91B3-41D416905EA7}"/>
    <dgm:cxn modelId="{77E6BE7F-0D2E-4889-9800-C41EDD197459}" srcId="{9DFF3AB9-E45B-477A-BE81-6C70812216BD}" destId="{3151B993-0421-4CDF-A4BE-B08C536922CB}" srcOrd="3" destOrd="0" parTransId="{F3016322-E366-4318-8E35-3B2AEDCC3201}" sibTransId="{EAE843A6-CE0A-4A53-AD38-07FF906176F0}"/>
    <dgm:cxn modelId="{4DB03A0C-4DD6-4CB2-877D-E61EEC36F1F5}" srcId="{9DFF3AB9-E45B-477A-BE81-6C70812216BD}" destId="{521EE4C7-B039-40B7-8F51-4FB05EBA9AD1}" srcOrd="0" destOrd="0" parTransId="{5A8FBF9D-83CC-41CB-927B-95B2D6CF6309}" sibTransId="{15203C1B-626A-4EC1-8373-F0C82558418D}"/>
    <dgm:cxn modelId="{269F4003-9C74-418B-92F5-47E3BF30A4DF}" type="presOf" srcId="{374B50EB-E147-4270-A7A3-156F98E9209F}" destId="{644095D5-CCBA-4AD7-9B08-6F5B9D259FC4}" srcOrd="0" destOrd="0" presId="urn:microsoft.com/office/officeart/2005/8/layout/vList3"/>
    <dgm:cxn modelId="{F3023004-BAE0-42C4-93ED-F386F7FBBBEF}" type="presOf" srcId="{8925ED12-BB17-4D7C-8225-827119FD79FE}" destId="{FA4C0F61-CE7C-4AA3-BB97-6139AB744B80}" srcOrd="0" destOrd="0" presId="urn:microsoft.com/office/officeart/2005/8/layout/vList3"/>
    <dgm:cxn modelId="{DAA60597-86AD-40D2-9805-BEF8C737D9C7}" type="presParOf" srcId="{BB4731BF-CBB2-4586-9D70-D38125BE9A8C}" destId="{0D262E66-D468-471D-A492-1ACD06E8205E}" srcOrd="0" destOrd="0" presId="urn:microsoft.com/office/officeart/2005/8/layout/vList3"/>
    <dgm:cxn modelId="{10F1B526-E410-42F7-B8F8-7A2349F5DF8A}" type="presParOf" srcId="{0D262E66-D468-471D-A492-1ACD06E8205E}" destId="{E32332F3-35E1-4CC3-815D-72CEAB59B8B0}" srcOrd="0" destOrd="0" presId="urn:microsoft.com/office/officeart/2005/8/layout/vList3"/>
    <dgm:cxn modelId="{140119C1-A9A7-4EC3-AD30-24A78A5D394A}" type="presParOf" srcId="{0D262E66-D468-471D-A492-1ACD06E8205E}" destId="{A4F7AEF7-18F0-47F2-AA19-17BCAC2E6A11}" srcOrd="1" destOrd="0" presId="urn:microsoft.com/office/officeart/2005/8/layout/vList3"/>
    <dgm:cxn modelId="{1AAC6C13-5EE0-41C6-8617-D997A80953D8}" type="presParOf" srcId="{BB4731BF-CBB2-4586-9D70-D38125BE9A8C}" destId="{02C0C658-E32D-4249-B3BB-4E7FD108F9EB}" srcOrd="1" destOrd="0" presId="urn:microsoft.com/office/officeart/2005/8/layout/vList3"/>
    <dgm:cxn modelId="{58E35B55-4E56-4846-9C7C-F9A5C59D7DD8}" type="presParOf" srcId="{BB4731BF-CBB2-4586-9D70-D38125BE9A8C}" destId="{B44D3FE2-5F73-4C50-AFD9-3A58E92CEB91}" srcOrd="2" destOrd="0" presId="urn:microsoft.com/office/officeart/2005/8/layout/vList3"/>
    <dgm:cxn modelId="{D4A7B285-BD57-448E-ABA4-EFD60F6AB560}" type="presParOf" srcId="{B44D3FE2-5F73-4C50-AFD9-3A58E92CEB91}" destId="{C025B4FD-6B5F-4990-947F-B0875958DE09}" srcOrd="0" destOrd="0" presId="urn:microsoft.com/office/officeart/2005/8/layout/vList3"/>
    <dgm:cxn modelId="{95D88541-C43E-470A-867A-018E404B474E}" type="presParOf" srcId="{B44D3FE2-5F73-4C50-AFD9-3A58E92CEB91}" destId="{644095D5-CCBA-4AD7-9B08-6F5B9D259FC4}" srcOrd="1" destOrd="0" presId="urn:microsoft.com/office/officeart/2005/8/layout/vList3"/>
    <dgm:cxn modelId="{164201E2-2962-4F99-9E3E-D43EC5F83DCB}" type="presParOf" srcId="{BB4731BF-CBB2-4586-9D70-D38125BE9A8C}" destId="{B2F9424A-37D4-4114-A39A-D5E54A349BDC}" srcOrd="3" destOrd="0" presId="urn:microsoft.com/office/officeart/2005/8/layout/vList3"/>
    <dgm:cxn modelId="{B68017C3-D42E-45E7-9CA6-B28CCA4344DD}" type="presParOf" srcId="{BB4731BF-CBB2-4586-9D70-D38125BE9A8C}" destId="{31448C6A-A554-4E1A-81E7-5C541E06536C}" srcOrd="4" destOrd="0" presId="urn:microsoft.com/office/officeart/2005/8/layout/vList3"/>
    <dgm:cxn modelId="{4D11FBAF-9245-4C8C-A7B9-9ED22DD208E8}" type="presParOf" srcId="{31448C6A-A554-4E1A-81E7-5C541E06536C}" destId="{486080C4-A449-4B46-A70D-01629940849F}" srcOrd="0" destOrd="0" presId="urn:microsoft.com/office/officeart/2005/8/layout/vList3"/>
    <dgm:cxn modelId="{383B5BC1-1645-44E1-AC44-3CF579EFF4C7}" type="presParOf" srcId="{31448C6A-A554-4E1A-81E7-5C541E06536C}" destId="{FA4C0F61-CE7C-4AA3-BB97-6139AB744B80}" srcOrd="1" destOrd="0" presId="urn:microsoft.com/office/officeart/2005/8/layout/vList3"/>
    <dgm:cxn modelId="{E9CDF5FC-28C7-4035-A572-AA8C79119147}" type="presParOf" srcId="{BB4731BF-CBB2-4586-9D70-D38125BE9A8C}" destId="{03C0AC76-11EC-4B71-A9C7-C0CD17BE4C78}" srcOrd="5" destOrd="0" presId="urn:microsoft.com/office/officeart/2005/8/layout/vList3"/>
    <dgm:cxn modelId="{ED5E8B76-D527-40E2-A1B5-981A73A65403}" type="presParOf" srcId="{BB4731BF-CBB2-4586-9D70-D38125BE9A8C}" destId="{CE31FDB1-01F9-43B1-845A-0AD4B1688FB1}" srcOrd="6" destOrd="0" presId="urn:microsoft.com/office/officeart/2005/8/layout/vList3"/>
    <dgm:cxn modelId="{4262EA57-1119-4278-B2EC-76A0FD899B0D}" type="presParOf" srcId="{CE31FDB1-01F9-43B1-845A-0AD4B1688FB1}" destId="{F78D8128-49E1-4712-8508-E2C46C807647}" srcOrd="0" destOrd="0" presId="urn:microsoft.com/office/officeart/2005/8/layout/vList3"/>
    <dgm:cxn modelId="{72EA7684-1B50-446F-8BF4-F1C114141632}" type="presParOf" srcId="{CE31FDB1-01F9-43B1-845A-0AD4B1688FB1}" destId="{56A83B0D-2337-4A44-97FE-071E0A276362}" srcOrd="1" destOrd="0" presId="urn:microsoft.com/office/officeart/2005/8/layout/vList3"/>
    <dgm:cxn modelId="{22A62BD4-D9F7-46AC-8608-5E0AF5A4E32B}" type="presParOf" srcId="{BB4731BF-CBB2-4586-9D70-D38125BE9A8C}" destId="{0C2F0E45-865C-4560-AED9-0D4FA001D403}" srcOrd="7" destOrd="0" presId="urn:microsoft.com/office/officeart/2005/8/layout/vList3"/>
    <dgm:cxn modelId="{60060BAB-880A-494F-8FFE-2FEF62E6F3F4}" type="presParOf" srcId="{BB4731BF-CBB2-4586-9D70-D38125BE9A8C}" destId="{AA486FE1-B160-4CF0-96A9-23F0CC7B4D10}" srcOrd="8" destOrd="0" presId="urn:microsoft.com/office/officeart/2005/8/layout/vList3"/>
    <dgm:cxn modelId="{B4A24D45-AB96-41D2-88FC-0370CC80FC65}" type="presParOf" srcId="{AA486FE1-B160-4CF0-96A9-23F0CC7B4D10}" destId="{E10619C3-4B6F-4794-A65D-C0401887E137}" srcOrd="0" destOrd="0" presId="urn:microsoft.com/office/officeart/2005/8/layout/vList3"/>
    <dgm:cxn modelId="{2F4F6AB7-DEF9-4E97-BD4F-C92BF815D9D9}" type="presParOf" srcId="{AA486FE1-B160-4CF0-96A9-23F0CC7B4D10}" destId="{7686318E-A074-4961-808B-DB73EC49AB76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63FA9D3-319B-48BB-BCAD-5B56062B729C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33E94FA-7AEB-4ECF-8E89-5F0BD01FA344}" type="pres">
      <dgm:prSet presAssocID="{E63FA9D3-319B-48BB-BCAD-5B56062B729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</dgm:ptLst>
  <dgm:cxnLst>
    <dgm:cxn modelId="{DA07903D-3529-4ABC-B56B-31E34B0C14DD}" type="presOf" srcId="{E63FA9D3-319B-48BB-BCAD-5B56062B729C}" destId="{433E94FA-7AEB-4ECF-8E89-5F0BD01FA344}" srcOrd="0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DFF3AB9-E45B-477A-BE81-6C70812216BD}" type="doc">
      <dgm:prSet loTypeId="urn:microsoft.com/office/officeart/2005/8/layout/vList3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ru-RU"/>
        </a:p>
      </dgm:t>
    </dgm:pt>
    <dgm:pt modelId="{BB4731BF-CBB2-4586-9D70-D38125BE9A8C}" type="pres">
      <dgm:prSet presAssocID="{9DFF3AB9-E45B-477A-BE81-6C70812216BD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929A3190-79D8-4313-977A-8FFE0222A289}" type="presOf" srcId="{9DFF3AB9-E45B-477A-BE81-6C70812216BD}" destId="{BB4731BF-CBB2-4586-9D70-D38125BE9A8C}" srcOrd="0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0761550-0AAE-4C2B-B3C3-DCDC8661BACD}" type="doc">
      <dgm:prSet loTypeId="urn:microsoft.com/office/officeart/2005/8/layout/radial3" loCatId="relationship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A31C93DD-EFBC-4F3A-A5A5-F6F1803B1639}">
      <dgm:prSet phldrT="[Текст]" custT="1"/>
      <dgm:spPr/>
      <dgm:t>
        <a:bodyPr/>
        <a:lstStyle/>
        <a:p>
          <a:r>
            <a:rPr lang="ru-RU" sz="2000" b="1" dirty="0" smtClean="0"/>
            <a:t>Дидактическая </a:t>
          </a:r>
        </a:p>
        <a:p>
          <a:r>
            <a:rPr lang="ru-RU" sz="2000" b="1" dirty="0" smtClean="0"/>
            <a:t>игра</a:t>
          </a:r>
          <a:endParaRPr lang="ru-RU" sz="2000" b="1" dirty="0"/>
        </a:p>
      </dgm:t>
    </dgm:pt>
    <dgm:pt modelId="{956A8CC2-902F-4CCE-88C6-CD5A2E690FD8}" type="parTrans" cxnId="{75F83E5E-DAB9-4DD1-BCB7-51BCDD458281}">
      <dgm:prSet/>
      <dgm:spPr/>
      <dgm:t>
        <a:bodyPr/>
        <a:lstStyle/>
        <a:p>
          <a:endParaRPr lang="ru-RU"/>
        </a:p>
      </dgm:t>
    </dgm:pt>
    <dgm:pt modelId="{3B8DE014-CAF4-450C-ABF3-3F8EA35DEC49}" type="sibTrans" cxnId="{75F83E5E-DAB9-4DD1-BCB7-51BCDD458281}">
      <dgm:prSet/>
      <dgm:spPr/>
      <dgm:t>
        <a:bodyPr/>
        <a:lstStyle/>
        <a:p>
          <a:endParaRPr lang="ru-RU"/>
        </a:p>
      </dgm:t>
    </dgm:pt>
    <dgm:pt modelId="{5E89EF18-7636-4422-8B63-9D6C3E381F6D}">
      <dgm:prSet phldrT="[Текст]" custT="1"/>
      <dgm:spPr/>
      <dgm:t>
        <a:bodyPr/>
        <a:lstStyle/>
        <a:p>
          <a:r>
            <a:rPr lang="ru-RU" sz="2000" b="1" dirty="0" smtClean="0"/>
            <a:t>Умственное воспитание</a:t>
          </a:r>
          <a:endParaRPr lang="ru-RU" sz="2000" b="1" dirty="0"/>
        </a:p>
      </dgm:t>
    </dgm:pt>
    <dgm:pt modelId="{CA33E09B-E717-44E0-A335-0CA6108A5E0A}" type="parTrans" cxnId="{AEAE0946-D188-46EB-A658-79A24E9457DF}">
      <dgm:prSet/>
      <dgm:spPr/>
      <dgm:t>
        <a:bodyPr/>
        <a:lstStyle/>
        <a:p>
          <a:endParaRPr lang="ru-RU"/>
        </a:p>
      </dgm:t>
    </dgm:pt>
    <dgm:pt modelId="{9EAFDC48-9F26-4934-8911-656FF3FAF235}" type="sibTrans" cxnId="{AEAE0946-D188-46EB-A658-79A24E9457DF}">
      <dgm:prSet/>
      <dgm:spPr/>
      <dgm:t>
        <a:bodyPr/>
        <a:lstStyle/>
        <a:p>
          <a:endParaRPr lang="ru-RU"/>
        </a:p>
      </dgm:t>
    </dgm:pt>
    <dgm:pt modelId="{079A6E40-A0F2-4237-A11B-9835A48B7CD0}">
      <dgm:prSet phldrT="[Текст]" custT="1"/>
      <dgm:spPr/>
      <dgm:t>
        <a:bodyPr/>
        <a:lstStyle/>
        <a:p>
          <a:r>
            <a:rPr lang="ru-RU" sz="2000" b="1" dirty="0" smtClean="0"/>
            <a:t>Формирование морально – волевых качеств</a:t>
          </a:r>
          <a:endParaRPr lang="ru-RU" sz="2000" b="1" dirty="0"/>
        </a:p>
      </dgm:t>
    </dgm:pt>
    <dgm:pt modelId="{B0B3D9BB-C82A-4776-BD8F-721620282D0F}" type="parTrans" cxnId="{0F1D5DA3-0CF3-44F3-9876-4D83E3496253}">
      <dgm:prSet/>
      <dgm:spPr/>
      <dgm:t>
        <a:bodyPr/>
        <a:lstStyle/>
        <a:p>
          <a:endParaRPr lang="ru-RU"/>
        </a:p>
      </dgm:t>
    </dgm:pt>
    <dgm:pt modelId="{105F8C2E-494E-4C77-948D-ED268A54D04C}" type="sibTrans" cxnId="{0F1D5DA3-0CF3-44F3-9876-4D83E3496253}">
      <dgm:prSet/>
      <dgm:spPr/>
      <dgm:t>
        <a:bodyPr/>
        <a:lstStyle/>
        <a:p>
          <a:endParaRPr lang="ru-RU"/>
        </a:p>
      </dgm:t>
    </dgm:pt>
    <dgm:pt modelId="{3C6B2AE0-4FD9-4CF7-A45E-B631825FE29C}">
      <dgm:prSet phldrT="[Текст]" custT="1"/>
      <dgm:spPr/>
      <dgm:t>
        <a:bodyPr/>
        <a:lstStyle/>
        <a:p>
          <a:r>
            <a:rPr lang="ru-RU" sz="2000" b="1" dirty="0" smtClean="0"/>
            <a:t>Эстетическое воспитание</a:t>
          </a:r>
          <a:endParaRPr lang="ru-RU" sz="2000" b="1" dirty="0"/>
        </a:p>
      </dgm:t>
    </dgm:pt>
    <dgm:pt modelId="{9F37DF47-A6F1-4F4C-BB13-1A9972C80F89}" type="parTrans" cxnId="{753E7082-416A-498D-908D-455429AEBFC7}">
      <dgm:prSet/>
      <dgm:spPr/>
      <dgm:t>
        <a:bodyPr/>
        <a:lstStyle/>
        <a:p>
          <a:endParaRPr lang="ru-RU"/>
        </a:p>
      </dgm:t>
    </dgm:pt>
    <dgm:pt modelId="{142E6DF0-3376-4B0E-BCAC-455AD08B72C9}" type="sibTrans" cxnId="{753E7082-416A-498D-908D-455429AEBFC7}">
      <dgm:prSet/>
      <dgm:spPr/>
      <dgm:t>
        <a:bodyPr/>
        <a:lstStyle/>
        <a:p>
          <a:endParaRPr lang="ru-RU"/>
        </a:p>
      </dgm:t>
    </dgm:pt>
    <dgm:pt modelId="{E8A39A21-A3AA-4C82-8150-C70D1179A548}">
      <dgm:prSet phldrT="[Текст]" custT="1"/>
      <dgm:spPr/>
      <dgm:t>
        <a:bodyPr/>
        <a:lstStyle/>
        <a:p>
          <a:r>
            <a:rPr lang="ru-RU" sz="2000" b="1" dirty="0" smtClean="0"/>
            <a:t>Развитие речи</a:t>
          </a:r>
          <a:endParaRPr lang="ru-RU" sz="2000" b="1" dirty="0"/>
        </a:p>
      </dgm:t>
    </dgm:pt>
    <dgm:pt modelId="{8BC66E81-A165-49A0-9AE4-67A54D637447}" type="parTrans" cxnId="{99FDB3D2-E61A-4773-9E89-3F5D860B946B}">
      <dgm:prSet/>
      <dgm:spPr/>
      <dgm:t>
        <a:bodyPr/>
        <a:lstStyle/>
        <a:p>
          <a:endParaRPr lang="ru-RU"/>
        </a:p>
      </dgm:t>
    </dgm:pt>
    <dgm:pt modelId="{773E7EA0-8BFB-4D59-B0B9-91CE6505D8E4}" type="sibTrans" cxnId="{99FDB3D2-E61A-4773-9E89-3F5D860B946B}">
      <dgm:prSet/>
      <dgm:spPr/>
      <dgm:t>
        <a:bodyPr/>
        <a:lstStyle/>
        <a:p>
          <a:endParaRPr lang="ru-RU"/>
        </a:p>
      </dgm:t>
    </dgm:pt>
    <dgm:pt modelId="{2F0EF8C8-C111-471F-92EB-89292C4F1406}">
      <dgm:prSet phldrT="[Текст]" custT="1"/>
      <dgm:spPr/>
      <dgm:t>
        <a:bodyPr/>
        <a:lstStyle/>
        <a:p>
          <a:r>
            <a:rPr lang="ru-RU" sz="2000" b="1" dirty="0" smtClean="0"/>
            <a:t>Нравственное воспитание</a:t>
          </a:r>
          <a:endParaRPr lang="ru-RU" sz="2000" b="1" dirty="0"/>
        </a:p>
      </dgm:t>
    </dgm:pt>
    <dgm:pt modelId="{64765775-BC11-4DAD-A3CB-B19CED4FDB40}" type="parTrans" cxnId="{C598CDA3-90B9-44C0-920A-C913DFFBC2F6}">
      <dgm:prSet/>
      <dgm:spPr/>
      <dgm:t>
        <a:bodyPr/>
        <a:lstStyle/>
        <a:p>
          <a:endParaRPr lang="ru-RU"/>
        </a:p>
      </dgm:t>
    </dgm:pt>
    <dgm:pt modelId="{A588B3C3-9CD7-4BA2-8A16-CC629006B8B5}" type="sibTrans" cxnId="{C598CDA3-90B9-44C0-920A-C913DFFBC2F6}">
      <dgm:prSet/>
      <dgm:spPr/>
      <dgm:t>
        <a:bodyPr/>
        <a:lstStyle/>
        <a:p>
          <a:endParaRPr lang="ru-RU"/>
        </a:p>
      </dgm:t>
    </dgm:pt>
    <dgm:pt modelId="{2DB4B1BC-07CB-444B-9197-EA5CDC9FE64B}" type="pres">
      <dgm:prSet presAssocID="{90761550-0AAE-4C2B-B3C3-DCDC8661BACD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5DD57B0-645B-49CA-80AD-D5B93D03F2B0}" type="pres">
      <dgm:prSet presAssocID="{90761550-0AAE-4C2B-B3C3-DCDC8661BACD}" presName="radial" presStyleCnt="0">
        <dgm:presLayoutVars>
          <dgm:animLvl val="ctr"/>
        </dgm:presLayoutVars>
      </dgm:prSet>
      <dgm:spPr/>
    </dgm:pt>
    <dgm:pt modelId="{6469D233-27BD-4112-987B-629A7875F719}" type="pres">
      <dgm:prSet presAssocID="{A31C93DD-EFBC-4F3A-A5A5-F6F1803B1639}" presName="centerShape" presStyleLbl="vennNode1" presStyleIdx="0" presStyleCnt="6" custScaleX="73312" custScaleY="74431" custLinFactNeighborX="1146" custLinFactNeighborY="27712"/>
      <dgm:spPr/>
      <dgm:t>
        <a:bodyPr/>
        <a:lstStyle/>
        <a:p>
          <a:endParaRPr lang="ru-RU"/>
        </a:p>
      </dgm:t>
    </dgm:pt>
    <dgm:pt modelId="{2FF71A0F-8106-4C29-BDC2-17375747E439}" type="pres">
      <dgm:prSet presAssocID="{5E89EF18-7636-4422-8B63-9D6C3E381F6D}" presName="node" presStyleLbl="vennNode1" presStyleIdx="1" presStyleCnt="6" custScaleX="151436" custScaleY="136749" custRadScaleRad="89433" custRadScaleInc="-17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DB2B27-194B-46CA-BAA2-2E36BBBAE3C9}" type="pres">
      <dgm:prSet presAssocID="{079A6E40-A0F2-4237-A11B-9835A48B7CD0}" presName="node" presStyleLbl="vennNode1" presStyleIdx="2" presStyleCnt="6" custScaleX="172450" custScaleY="130677" custRadScaleRad="157509" custRadScaleInc="59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0E44A4-D91C-4C77-8AD5-4F0A8DEADBA9}" type="pres">
      <dgm:prSet presAssocID="{3C6B2AE0-4FD9-4CF7-A45E-B631825FE29C}" presName="node" presStyleLbl="vennNode1" presStyleIdx="3" presStyleCnt="6" custScaleX="144721" custScaleY="133683" custRadScaleRad="169067" custRadScaleInc="-312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025ACD-0AF8-4A33-A3D0-F94B204E75D0}" type="pres">
      <dgm:prSet presAssocID="{E8A39A21-A3AA-4C82-8150-C70D1179A548}" presName="node" presStyleLbl="vennNode1" presStyleIdx="4" presStyleCnt="6" custScaleX="155739" custScaleY="135903" custRadScaleRad="169443" custRadScaleInc="267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1FDC06-5850-4C0A-83F8-A6675DAA7838}" type="pres">
      <dgm:prSet presAssocID="{2F0EF8C8-C111-471F-92EB-89292C4F1406}" presName="node" presStyleLbl="vennNode1" presStyleIdx="5" presStyleCnt="6" custScaleX="167829" custScaleY="152901" custRadScaleRad="143172" custRadScaleInc="-28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9FDB3D2-E61A-4773-9E89-3F5D860B946B}" srcId="{A31C93DD-EFBC-4F3A-A5A5-F6F1803B1639}" destId="{E8A39A21-A3AA-4C82-8150-C70D1179A548}" srcOrd="3" destOrd="0" parTransId="{8BC66E81-A165-49A0-9AE4-67A54D637447}" sibTransId="{773E7EA0-8BFB-4D59-B0B9-91CE6505D8E4}"/>
    <dgm:cxn modelId="{F7EA0F2D-BD90-49FB-A9E2-D93DB9AA74E3}" type="presOf" srcId="{3C6B2AE0-4FD9-4CF7-A45E-B631825FE29C}" destId="{190E44A4-D91C-4C77-8AD5-4F0A8DEADBA9}" srcOrd="0" destOrd="0" presId="urn:microsoft.com/office/officeart/2005/8/layout/radial3"/>
    <dgm:cxn modelId="{75F83E5E-DAB9-4DD1-BCB7-51BCDD458281}" srcId="{90761550-0AAE-4C2B-B3C3-DCDC8661BACD}" destId="{A31C93DD-EFBC-4F3A-A5A5-F6F1803B1639}" srcOrd="0" destOrd="0" parTransId="{956A8CC2-902F-4CCE-88C6-CD5A2E690FD8}" sibTransId="{3B8DE014-CAF4-450C-ABF3-3F8EA35DEC49}"/>
    <dgm:cxn modelId="{0548F9DA-5D33-4AF0-AFC2-EE3DB7790B6C}" type="presOf" srcId="{2F0EF8C8-C111-471F-92EB-89292C4F1406}" destId="{0F1FDC06-5850-4C0A-83F8-A6675DAA7838}" srcOrd="0" destOrd="0" presId="urn:microsoft.com/office/officeart/2005/8/layout/radial3"/>
    <dgm:cxn modelId="{C598CDA3-90B9-44C0-920A-C913DFFBC2F6}" srcId="{A31C93DD-EFBC-4F3A-A5A5-F6F1803B1639}" destId="{2F0EF8C8-C111-471F-92EB-89292C4F1406}" srcOrd="4" destOrd="0" parTransId="{64765775-BC11-4DAD-A3CB-B19CED4FDB40}" sibTransId="{A588B3C3-9CD7-4BA2-8A16-CC629006B8B5}"/>
    <dgm:cxn modelId="{728F1AC7-A365-4661-A44F-DB28A569732F}" type="presOf" srcId="{079A6E40-A0F2-4237-A11B-9835A48B7CD0}" destId="{E5DB2B27-194B-46CA-BAA2-2E36BBBAE3C9}" srcOrd="0" destOrd="0" presId="urn:microsoft.com/office/officeart/2005/8/layout/radial3"/>
    <dgm:cxn modelId="{753E7082-416A-498D-908D-455429AEBFC7}" srcId="{A31C93DD-EFBC-4F3A-A5A5-F6F1803B1639}" destId="{3C6B2AE0-4FD9-4CF7-A45E-B631825FE29C}" srcOrd="2" destOrd="0" parTransId="{9F37DF47-A6F1-4F4C-BB13-1A9972C80F89}" sibTransId="{142E6DF0-3376-4B0E-BCAC-455AD08B72C9}"/>
    <dgm:cxn modelId="{FEAED642-CED7-4A05-8D2E-3C9CBA313F7F}" type="presOf" srcId="{5E89EF18-7636-4422-8B63-9D6C3E381F6D}" destId="{2FF71A0F-8106-4C29-BDC2-17375747E439}" srcOrd="0" destOrd="0" presId="urn:microsoft.com/office/officeart/2005/8/layout/radial3"/>
    <dgm:cxn modelId="{AEAE0946-D188-46EB-A658-79A24E9457DF}" srcId="{A31C93DD-EFBC-4F3A-A5A5-F6F1803B1639}" destId="{5E89EF18-7636-4422-8B63-9D6C3E381F6D}" srcOrd="0" destOrd="0" parTransId="{CA33E09B-E717-44E0-A335-0CA6108A5E0A}" sibTransId="{9EAFDC48-9F26-4934-8911-656FF3FAF235}"/>
    <dgm:cxn modelId="{17FB8259-323D-4805-8937-D0FFFF5CB7A1}" type="presOf" srcId="{E8A39A21-A3AA-4C82-8150-C70D1179A548}" destId="{C6025ACD-0AF8-4A33-A3D0-F94B204E75D0}" srcOrd="0" destOrd="0" presId="urn:microsoft.com/office/officeart/2005/8/layout/radial3"/>
    <dgm:cxn modelId="{EDA730C4-3AD3-4D21-B416-02117DC4C6C3}" type="presOf" srcId="{A31C93DD-EFBC-4F3A-A5A5-F6F1803B1639}" destId="{6469D233-27BD-4112-987B-629A7875F719}" srcOrd="0" destOrd="0" presId="urn:microsoft.com/office/officeart/2005/8/layout/radial3"/>
    <dgm:cxn modelId="{7C85D9ED-841B-498E-A902-151199B0A902}" type="presOf" srcId="{90761550-0AAE-4C2B-B3C3-DCDC8661BACD}" destId="{2DB4B1BC-07CB-444B-9197-EA5CDC9FE64B}" srcOrd="0" destOrd="0" presId="urn:microsoft.com/office/officeart/2005/8/layout/radial3"/>
    <dgm:cxn modelId="{0F1D5DA3-0CF3-44F3-9876-4D83E3496253}" srcId="{A31C93DD-EFBC-4F3A-A5A5-F6F1803B1639}" destId="{079A6E40-A0F2-4237-A11B-9835A48B7CD0}" srcOrd="1" destOrd="0" parTransId="{B0B3D9BB-C82A-4776-BD8F-721620282D0F}" sibTransId="{105F8C2E-494E-4C77-948D-ED268A54D04C}"/>
    <dgm:cxn modelId="{A360B2C0-3298-4930-AF60-EF98815BCCB8}" type="presParOf" srcId="{2DB4B1BC-07CB-444B-9197-EA5CDC9FE64B}" destId="{85DD57B0-645B-49CA-80AD-D5B93D03F2B0}" srcOrd="0" destOrd="0" presId="urn:microsoft.com/office/officeart/2005/8/layout/radial3"/>
    <dgm:cxn modelId="{3185E814-9B09-4CFB-8028-8DFD3FC323DD}" type="presParOf" srcId="{85DD57B0-645B-49CA-80AD-D5B93D03F2B0}" destId="{6469D233-27BD-4112-987B-629A7875F719}" srcOrd="0" destOrd="0" presId="urn:microsoft.com/office/officeart/2005/8/layout/radial3"/>
    <dgm:cxn modelId="{F2FAD64C-11C0-4E25-AD80-888F97E80722}" type="presParOf" srcId="{85DD57B0-645B-49CA-80AD-D5B93D03F2B0}" destId="{2FF71A0F-8106-4C29-BDC2-17375747E439}" srcOrd="1" destOrd="0" presId="urn:microsoft.com/office/officeart/2005/8/layout/radial3"/>
    <dgm:cxn modelId="{A123FA19-DCD0-4814-A1F7-FE932B2373BE}" type="presParOf" srcId="{85DD57B0-645B-49CA-80AD-D5B93D03F2B0}" destId="{E5DB2B27-194B-46CA-BAA2-2E36BBBAE3C9}" srcOrd="2" destOrd="0" presId="urn:microsoft.com/office/officeart/2005/8/layout/radial3"/>
    <dgm:cxn modelId="{70FDC836-72AB-432A-A2D2-D897138778EA}" type="presParOf" srcId="{85DD57B0-645B-49CA-80AD-D5B93D03F2B0}" destId="{190E44A4-D91C-4C77-8AD5-4F0A8DEADBA9}" srcOrd="3" destOrd="0" presId="urn:microsoft.com/office/officeart/2005/8/layout/radial3"/>
    <dgm:cxn modelId="{47F69D88-A2A2-4F7A-87FE-BDEE5B6F440C}" type="presParOf" srcId="{85DD57B0-645B-49CA-80AD-D5B93D03F2B0}" destId="{C6025ACD-0AF8-4A33-A3D0-F94B204E75D0}" srcOrd="4" destOrd="0" presId="urn:microsoft.com/office/officeart/2005/8/layout/radial3"/>
    <dgm:cxn modelId="{E3607286-502C-479D-A863-B145651EB867}" type="presParOf" srcId="{85DD57B0-645B-49CA-80AD-D5B93D03F2B0}" destId="{0F1FDC06-5850-4C0A-83F8-A6675DAA7838}" srcOrd="5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1D0A18-A035-42E8-BB8A-552567B0CA9D}">
      <dsp:nvSpPr>
        <dsp:cNvPr id="0" name=""/>
        <dsp:cNvSpPr/>
      </dsp:nvSpPr>
      <dsp:spPr>
        <a:xfrm>
          <a:off x="3757964" y="1378702"/>
          <a:ext cx="2607406" cy="6364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25097"/>
              </a:lnTo>
              <a:lnTo>
                <a:pt x="2607406" y="425097"/>
              </a:lnTo>
              <a:lnTo>
                <a:pt x="2607406" y="63642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393719-8494-49F7-91BC-6CEC604648B6}">
      <dsp:nvSpPr>
        <dsp:cNvPr id="0" name=""/>
        <dsp:cNvSpPr/>
      </dsp:nvSpPr>
      <dsp:spPr>
        <a:xfrm>
          <a:off x="1156215" y="1378702"/>
          <a:ext cx="2601748" cy="636428"/>
        </a:xfrm>
        <a:custGeom>
          <a:avLst/>
          <a:gdLst/>
          <a:ahLst/>
          <a:cxnLst/>
          <a:rect l="0" t="0" r="0" b="0"/>
          <a:pathLst>
            <a:path>
              <a:moveTo>
                <a:pt x="2601748" y="0"/>
              </a:moveTo>
              <a:lnTo>
                <a:pt x="2601748" y="425097"/>
              </a:lnTo>
              <a:lnTo>
                <a:pt x="0" y="425097"/>
              </a:lnTo>
              <a:lnTo>
                <a:pt x="0" y="63642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CEDAD8-3979-485E-9586-13B759803D76}">
      <dsp:nvSpPr>
        <dsp:cNvPr id="0" name=""/>
        <dsp:cNvSpPr/>
      </dsp:nvSpPr>
      <dsp:spPr>
        <a:xfrm>
          <a:off x="9939" y="-185783"/>
          <a:ext cx="7496049" cy="15644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6E1A840-A4EC-480B-A592-09D9FA6A48CF}">
      <dsp:nvSpPr>
        <dsp:cNvPr id="0" name=""/>
        <dsp:cNvSpPr/>
      </dsp:nvSpPr>
      <dsp:spPr>
        <a:xfrm>
          <a:off x="263410" y="55013"/>
          <a:ext cx="7496049" cy="156448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Дидактические игры — это разновидность игр с правилами, специально создаваемых педагогом в целях обучения и воспитания детей. 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 dirty="0"/>
        </a:p>
      </dsp:txBody>
      <dsp:txXfrm>
        <a:off x="309232" y="100835"/>
        <a:ext cx="7404405" cy="1472841"/>
      </dsp:txXfrm>
    </dsp:sp>
    <dsp:sp modelId="{6E347A56-671D-4EB5-8A85-C510DE8FDE80}">
      <dsp:nvSpPr>
        <dsp:cNvPr id="0" name=""/>
        <dsp:cNvSpPr/>
      </dsp:nvSpPr>
      <dsp:spPr>
        <a:xfrm>
          <a:off x="15597" y="2015131"/>
          <a:ext cx="2281235" cy="14485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CA7652-5B72-4A58-8B67-AEDC2BA7B7C8}">
      <dsp:nvSpPr>
        <dsp:cNvPr id="0" name=""/>
        <dsp:cNvSpPr/>
      </dsp:nvSpPr>
      <dsp:spPr>
        <a:xfrm>
          <a:off x="269068" y="2255928"/>
          <a:ext cx="2281235" cy="144858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в младшем дошкольном возрасте - основная форма организации учебного процесса</a:t>
          </a:r>
          <a:endParaRPr lang="ru-RU" sz="1700" kern="1200" dirty="0"/>
        </a:p>
      </dsp:txBody>
      <dsp:txXfrm>
        <a:off x="311496" y="2298356"/>
        <a:ext cx="2196379" cy="1363728"/>
      </dsp:txXfrm>
    </dsp:sp>
    <dsp:sp modelId="{6749016C-6B8E-41F6-88ED-D3FC09518F8B}">
      <dsp:nvSpPr>
        <dsp:cNvPr id="0" name=""/>
        <dsp:cNvSpPr/>
      </dsp:nvSpPr>
      <dsp:spPr>
        <a:xfrm>
          <a:off x="5224753" y="2015131"/>
          <a:ext cx="2281235" cy="14485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98DB10-D22A-492B-A449-00CAC097A375}">
      <dsp:nvSpPr>
        <dsp:cNvPr id="0" name=""/>
        <dsp:cNvSpPr/>
      </dsp:nvSpPr>
      <dsp:spPr>
        <a:xfrm>
          <a:off x="5478224" y="2255928"/>
          <a:ext cx="2281235" cy="144858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часть занятия (для закрепления и систематизации материала)</a:t>
          </a:r>
          <a:endParaRPr lang="ru-RU" sz="1700" kern="1200" dirty="0"/>
        </a:p>
      </dsp:txBody>
      <dsp:txXfrm>
        <a:off x="5520652" y="2298356"/>
        <a:ext cx="2196379" cy="136372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F7AEF7-18F0-47F2-AA19-17BCAC2E6A11}">
      <dsp:nvSpPr>
        <dsp:cNvPr id="0" name=""/>
        <dsp:cNvSpPr/>
      </dsp:nvSpPr>
      <dsp:spPr>
        <a:xfrm rot="10800000">
          <a:off x="1678706" y="1710"/>
          <a:ext cx="5824337" cy="846695"/>
        </a:xfrm>
        <a:prstGeom prst="homePlate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3369" tIns="106680" rIns="199136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Структура дидактической игры</a:t>
          </a:r>
          <a:endParaRPr lang="ru-RU" sz="2800" b="1" kern="1200" dirty="0"/>
        </a:p>
      </dsp:txBody>
      <dsp:txXfrm rot="10800000">
        <a:off x="1890380" y="1710"/>
        <a:ext cx="5612663" cy="846695"/>
      </dsp:txXfrm>
    </dsp:sp>
    <dsp:sp modelId="{E32332F3-35E1-4CC3-815D-72CEAB59B8B0}">
      <dsp:nvSpPr>
        <dsp:cNvPr id="0" name=""/>
        <dsp:cNvSpPr/>
      </dsp:nvSpPr>
      <dsp:spPr>
        <a:xfrm rot="5400000">
          <a:off x="1255358" y="1710"/>
          <a:ext cx="846695" cy="846695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4095D5-CCBA-4AD7-9B08-6F5B9D259FC4}">
      <dsp:nvSpPr>
        <dsp:cNvPr id="0" name=""/>
        <dsp:cNvSpPr/>
      </dsp:nvSpPr>
      <dsp:spPr>
        <a:xfrm rot="10800000">
          <a:off x="1678706" y="1101151"/>
          <a:ext cx="5824337" cy="990074"/>
        </a:xfrm>
        <a:prstGeom prst="homePlate">
          <a:avLst/>
        </a:prstGeom>
        <a:solidFill>
          <a:schemeClr val="accent1">
            <a:shade val="50000"/>
            <a:hueOff val="133703"/>
            <a:satOff val="3582"/>
            <a:lumOff val="1578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3369" tIns="91440" rIns="170688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Дидактическая (обучающая) задача для педагога, для детей - игровая</a:t>
          </a:r>
          <a:endParaRPr lang="ru-RU" sz="2400" kern="1200" dirty="0">
            <a:solidFill>
              <a:schemeClr val="tx1"/>
            </a:solidFill>
          </a:endParaRPr>
        </a:p>
      </dsp:txBody>
      <dsp:txXfrm rot="10800000">
        <a:off x="1926224" y="1101151"/>
        <a:ext cx="5576819" cy="990074"/>
      </dsp:txXfrm>
    </dsp:sp>
    <dsp:sp modelId="{C025B4FD-6B5F-4990-947F-B0875958DE09}">
      <dsp:nvSpPr>
        <dsp:cNvPr id="0" name=""/>
        <dsp:cNvSpPr/>
      </dsp:nvSpPr>
      <dsp:spPr>
        <a:xfrm>
          <a:off x="1255358" y="1172840"/>
          <a:ext cx="846695" cy="846695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4C0F61-CE7C-4AA3-BB97-6139AB744B80}">
      <dsp:nvSpPr>
        <dsp:cNvPr id="0" name=""/>
        <dsp:cNvSpPr/>
      </dsp:nvSpPr>
      <dsp:spPr>
        <a:xfrm rot="10800000">
          <a:off x="1678706" y="2343970"/>
          <a:ext cx="5824337" cy="846695"/>
        </a:xfrm>
        <a:prstGeom prst="homePlate">
          <a:avLst/>
        </a:prstGeom>
        <a:solidFill>
          <a:schemeClr val="accent1">
            <a:shade val="50000"/>
            <a:hueOff val="267407"/>
            <a:satOff val="7164"/>
            <a:lumOff val="3156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3369" tIns="106680" rIns="199136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</a:rPr>
            <a:t>Игровые действия</a:t>
          </a:r>
          <a:endParaRPr lang="ru-RU" sz="2800" kern="1200" dirty="0">
            <a:solidFill>
              <a:schemeClr val="tx1"/>
            </a:solidFill>
          </a:endParaRPr>
        </a:p>
      </dsp:txBody>
      <dsp:txXfrm rot="10800000">
        <a:off x="1890380" y="2343970"/>
        <a:ext cx="5612663" cy="846695"/>
      </dsp:txXfrm>
    </dsp:sp>
    <dsp:sp modelId="{486080C4-A449-4B46-A70D-01629940849F}">
      <dsp:nvSpPr>
        <dsp:cNvPr id="0" name=""/>
        <dsp:cNvSpPr/>
      </dsp:nvSpPr>
      <dsp:spPr>
        <a:xfrm>
          <a:off x="1255358" y="2343970"/>
          <a:ext cx="846695" cy="846695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A83B0D-2337-4A44-97FE-071E0A276362}">
      <dsp:nvSpPr>
        <dsp:cNvPr id="0" name=""/>
        <dsp:cNvSpPr/>
      </dsp:nvSpPr>
      <dsp:spPr>
        <a:xfrm rot="10800000">
          <a:off x="1678706" y="3443411"/>
          <a:ext cx="5824337" cy="846695"/>
        </a:xfrm>
        <a:prstGeom prst="homePlate">
          <a:avLst/>
        </a:prstGeom>
        <a:solidFill>
          <a:schemeClr val="accent1">
            <a:shade val="50000"/>
            <a:hueOff val="267407"/>
            <a:satOff val="7164"/>
            <a:lumOff val="3156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3369" tIns="106680" rIns="199136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</a:rPr>
            <a:t>Правила</a:t>
          </a:r>
          <a:endParaRPr lang="ru-RU" sz="2800" kern="1200" dirty="0">
            <a:solidFill>
              <a:schemeClr val="tx1"/>
            </a:solidFill>
          </a:endParaRPr>
        </a:p>
      </dsp:txBody>
      <dsp:txXfrm rot="10800000">
        <a:off x="1890380" y="3443411"/>
        <a:ext cx="5612663" cy="846695"/>
      </dsp:txXfrm>
    </dsp:sp>
    <dsp:sp modelId="{F78D8128-49E1-4712-8508-E2C46C807647}">
      <dsp:nvSpPr>
        <dsp:cNvPr id="0" name=""/>
        <dsp:cNvSpPr/>
      </dsp:nvSpPr>
      <dsp:spPr>
        <a:xfrm>
          <a:off x="1255358" y="3443411"/>
          <a:ext cx="846695" cy="846695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86318E-A074-4961-808B-DB73EC49AB76}">
      <dsp:nvSpPr>
        <dsp:cNvPr id="0" name=""/>
        <dsp:cNvSpPr/>
      </dsp:nvSpPr>
      <dsp:spPr>
        <a:xfrm rot="10800000">
          <a:off x="1678706" y="4542851"/>
          <a:ext cx="5824337" cy="846695"/>
        </a:xfrm>
        <a:prstGeom prst="homePlate">
          <a:avLst/>
        </a:prstGeom>
        <a:solidFill>
          <a:schemeClr val="accent1">
            <a:shade val="50000"/>
            <a:hueOff val="133703"/>
            <a:satOff val="3582"/>
            <a:lumOff val="1578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3369" tIns="102870" rIns="192024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0" kern="1200" dirty="0" smtClean="0">
              <a:solidFill>
                <a:schemeClr val="tx1"/>
              </a:solidFill>
            </a:rPr>
            <a:t>Подведение итогов (результат)</a:t>
          </a:r>
          <a:endParaRPr lang="ru-RU" sz="2700" b="0" kern="1200" dirty="0">
            <a:solidFill>
              <a:schemeClr val="tx1"/>
            </a:solidFill>
          </a:endParaRPr>
        </a:p>
      </dsp:txBody>
      <dsp:txXfrm rot="10800000">
        <a:off x="1890380" y="4542851"/>
        <a:ext cx="5612663" cy="846695"/>
      </dsp:txXfrm>
    </dsp:sp>
    <dsp:sp modelId="{E10619C3-4B6F-4794-A65D-C0401887E137}">
      <dsp:nvSpPr>
        <dsp:cNvPr id="0" name=""/>
        <dsp:cNvSpPr/>
      </dsp:nvSpPr>
      <dsp:spPr>
        <a:xfrm>
          <a:off x="1255358" y="4542851"/>
          <a:ext cx="846695" cy="846695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69D233-27BD-4112-987B-629A7875F719}">
      <dsp:nvSpPr>
        <dsp:cNvPr id="0" name=""/>
        <dsp:cNvSpPr/>
      </dsp:nvSpPr>
      <dsp:spPr>
        <a:xfrm>
          <a:off x="3059933" y="2782932"/>
          <a:ext cx="2215592" cy="2249410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Дидактическая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игра</a:t>
          </a:r>
          <a:endParaRPr lang="ru-RU" sz="2000" b="1" kern="1200" dirty="0"/>
        </a:p>
      </dsp:txBody>
      <dsp:txXfrm>
        <a:off x="3384399" y="3112350"/>
        <a:ext cx="1566660" cy="1590574"/>
      </dsp:txXfrm>
    </dsp:sp>
    <dsp:sp modelId="{2FF71A0F-8106-4C29-BDC2-17375747E439}">
      <dsp:nvSpPr>
        <dsp:cNvPr id="0" name=""/>
        <dsp:cNvSpPr/>
      </dsp:nvSpPr>
      <dsp:spPr>
        <a:xfrm>
          <a:off x="2939653" y="26963"/>
          <a:ext cx="2288305" cy="2066374"/>
        </a:xfrm>
        <a:prstGeom prst="ellipse">
          <a:avLst/>
        </a:prstGeom>
        <a:solidFill>
          <a:schemeClr val="accent4">
            <a:alpha val="50000"/>
            <a:hueOff val="2079139"/>
            <a:satOff val="-9594"/>
            <a:lumOff val="35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Умственное воспитание</a:t>
          </a:r>
          <a:endParaRPr lang="ru-RU" sz="2000" b="1" kern="1200" dirty="0"/>
        </a:p>
      </dsp:txBody>
      <dsp:txXfrm>
        <a:off x="3274768" y="329576"/>
        <a:ext cx="1618075" cy="1461148"/>
      </dsp:txXfrm>
    </dsp:sp>
    <dsp:sp modelId="{E5DB2B27-194B-46CA-BAA2-2E36BBBAE3C9}">
      <dsp:nvSpPr>
        <dsp:cNvPr id="0" name=""/>
        <dsp:cNvSpPr/>
      </dsp:nvSpPr>
      <dsp:spPr>
        <a:xfrm>
          <a:off x="5674408" y="1096433"/>
          <a:ext cx="2605841" cy="1974622"/>
        </a:xfrm>
        <a:prstGeom prst="ellipse">
          <a:avLst/>
        </a:prstGeom>
        <a:solidFill>
          <a:schemeClr val="accent4">
            <a:alpha val="50000"/>
            <a:hueOff val="4158277"/>
            <a:satOff val="-19187"/>
            <a:lumOff val="70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Формирование морально – волевых качеств</a:t>
          </a:r>
          <a:endParaRPr lang="ru-RU" sz="2000" b="1" kern="1200" dirty="0"/>
        </a:p>
      </dsp:txBody>
      <dsp:txXfrm>
        <a:off x="6056025" y="1385610"/>
        <a:ext cx="1842607" cy="1396268"/>
      </dsp:txXfrm>
    </dsp:sp>
    <dsp:sp modelId="{190E44A4-D91C-4C77-8AD5-4F0A8DEADBA9}">
      <dsp:nvSpPr>
        <dsp:cNvPr id="0" name=""/>
        <dsp:cNvSpPr/>
      </dsp:nvSpPr>
      <dsp:spPr>
        <a:xfrm>
          <a:off x="5863375" y="3398511"/>
          <a:ext cx="2186836" cy="2020044"/>
        </a:xfrm>
        <a:prstGeom prst="ellipse">
          <a:avLst/>
        </a:prstGeom>
        <a:solidFill>
          <a:schemeClr val="accent4">
            <a:alpha val="50000"/>
            <a:hueOff val="6237416"/>
            <a:satOff val="-28781"/>
            <a:lumOff val="1059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Эстетическое воспитание</a:t>
          </a:r>
          <a:endParaRPr lang="ru-RU" sz="2000" b="1" kern="1200" dirty="0"/>
        </a:p>
      </dsp:txBody>
      <dsp:txXfrm>
        <a:off x="6183630" y="3694340"/>
        <a:ext cx="1546326" cy="1428386"/>
      </dsp:txXfrm>
    </dsp:sp>
    <dsp:sp modelId="{C6025ACD-0AF8-4A33-A3D0-F94B204E75D0}">
      <dsp:nvSpPr>
        <dsp:cNvPr id="0" name=""/>
        <dsp:cNvSpPr/>
      </dsp:nvSpPr>
      <dsp:spPr>
        <a:xfrm>
          <a:off x="208965" y="3381738"/>
          <a:ext cx="2353326" cy="2053590"/>
        </a:xfrm>
        <a:prstGeom prst="ellipse">
          <a:avLst/>
        </a:prstGeom>
        <a:solidFill>
          <a:schemeClr val="accent4">
            <a:alpha val="50000"/>
            <a:hueOff val="8316554"/>
            <a:satOff val="-38374"/>
            <a:lumOff val="1412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Развитие речи</a:t>
          </a:r>
          <a:endParaRPr lang="ru-RU" sz="2000" b="1" kern="1200" dirty="0"/>
        </a:p>
      </dsp:txBody>
      <dsp:txXfrm>
        <a:off x="553602" y="3682479"/>
        <a:ext cx="1664052" cy="1452108"/>
      </dsp:txXfrm>
    </dsp:sp>
    <dsp:sp modelId="{0F1FDC06-5850-4C0A-83F8-A6675DAA7838}">
      <dsp:nvSpPr>
        <dsp:cNvPr id="0" name=""/>
        <dsp:cNvSpPr/>
      </dsp:nvSpPr>
      <dsp:spPr>
        <a:xfrm>
          <a:off x="148014" y="890044"/>
          <a:ext cx="2536015" cy="2310442"/>
        </a:xfrm>
        <a:prstGeom prst="ellipse">
          <a:avLst/>
        </a:prstGeom>
        <a:solidFill>
          <a:schemeClr val="accent4">
            <a:alpha val="50000"/>
            <a:hueOff val="10395693"/>
            <a:satOff val="-47968"/>
            <a:lumOff val="176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Нравственное воспитание</a:t>
          </a:r>
          <a:endParaRPr lang="ru-RU" sz="2000" b="1" kern="1200" dirty="0"/>
        </a:p>
      </dsp:txBody>
      <dsp:txXfrm>
        <a:off x="519405" y="1228400"/>
        <a:ext cx="1793233" cy="16337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/>
          <p:nvPr userDrawn="1"/>
        </p:nvSpPr>
        <p:spPr>
          <a:xfrm>
            <a:off x="466725" y="382588"/>
            <a:ext cx="8220075" cy="61166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838F8-A2E1-43B5-A6EE-D10337485B67}" type="datetimeFigureOut">
              <a:rPr lang="en-US"/>
              <a:pPr>
                <a:defRPr/>
              </a:pPr>
              <a:t>5/12/2022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FFFA16-F1F5-4D56-8D7C-67E671031D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575292A-30D4-4FB0-8AD2-CDE39ACD1795}" type="datetimeFigureOut">
              <a:rPr lang="en-US"/>
              <a:pPr>
                <a:defRPr/>
              </a:pPr>
              <a:t>5/12/2022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569D79F-0033-4A01-86C6-A976E0312E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2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13" Type="http://schemas.openxmlformats.org/officeDocument/2006/relationships/diagramLayout" Target="../diagrams/layout6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12" Type="http://schemas.openxmlformats.org/officeDocument/2006/relationships/diagramData" Target="../diagrams/data6.xml"/><Relationship Id="rId2" Type="http://schemas.openxmlformats.org/officeDocument/2006/relationships/diagramData" Target="../diagrams/data4.xml"/><Relationship Id="rId16" Type="http://schemas.microsoft.com/office/2007/relationships/diagramDrawing" Target="../diagrams/drawing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5" Type="http://schemas.openxmlformats.org/officeDocument/2006/relationships/diagramColors" Target="../diagrams/colors6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Relationship Id="rId14" Type="http://schemas.openxmlformats.org/officeDocument/2006/relationships/diagramQuickStyle" Target="../diagrams/quickStyl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4598" y="893134"/>
            <a:ext cx="7845137" cy="3683939"/>
          </a:xfrm>
        </p:spPr>
        <p:txBody>
          <a:bodyPr anchor="ctr">
            <a:normAutofit fontScale="90000"/>
          </a:bodyPr>
          <a:lstStyle/>
          <a:p>
            <a:pPr eaLnBrk="1" hangingPunct="1"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Муниципальное дошкольное образовательное бюджетное учреждение города Бузулука «Детский сад №6»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Дидактические игры по ФЭМП  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 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работе с детьми младшего дошкольного возраста</a:t>
            </a:r>
            <a:endParaRPr lang="en-US" sz="4400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4" name="Subtitle 2"/>
          <p:cNvSpPr>
            <a:spLocks noGrp="1"/>
          </p:cNvSpPr>
          <p:nvPr>
            <p:ph type="subTitle" idx="1"/>
          </p:nvPr>
        </p:nvSpPr>
        <p:spPr>
          <a:xfrm>
            <a:off x="1178479" y="5040239"/>
            <a:ext cx="7646987" cy="1290223"/>
          </a:xfrm>
        </p:spPr>
        <p:txBody>
          <a:bodyPr/>
          <a:lstStyle/>
          <a:p>
            <a:pPr algn="r"/>
            <a:r>
              <a:rPr lang="ru-RU" sz="2000" dirty="0" smtClean="0">
                <a:solidFill>
                  <a:srgbClr val="002060"/>
                </a:solidFill>
              </a:rPr>
              <a:t>Подготовила</a:t>
            </a:r>
            <a:r>
              <a:rPr lang="ru-RU" sz="2000" dirty="0">
                <a:solidFill>
                  <a:srgbClr val="002060"/>
                </a:solidFill>
              </a:rPr>
              <a:t>: Никифорова Е.Н.                                                   </a:t>
            </a:r>
            <a:r>
              <a:rPr lang="ru-RU" sz="2000" dirty="0" smtClean="0">
                <a:solidFill>
                  <a:srgbClr val="002060"/>
                </a:solidFill>
              </a:rPr>
              <a:t>    воспитатель </a:t>
            </a:r>
            <a:r>
              <a:rPr lang="ru-RU" sz="2000" dirty="0">
                <a:solidFill>
                  <a:srgbClr val="002060"/>
                </a:solidFill>
              </a:rPr>
              <a:t/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>                        </a:t>
            </a:r>
            <a:r>
              <a:rPr lang="ru-RU" sz="2000" dirty="0" smtClean="0">
                <a:solidFill>
                  <a:srgbClr val="002060"/>
                </a:solidFill>
              </a:rPr>
              <a:t>МДОБУ </a:t>
            </a:r>
            <a:r>
              <a:rPr lang="ru-RU" sz="2000" dirty="0">
                <a:solidFill>
                  <a:srgbClr val="002060"/>
                </a:solidFill>
              </a:rPr>
              <a:t>«Детский сад №6»</a:t>
            </a:r>
            <a:endParaRPr lang="en-US" sz="2000" b="1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ctr"/>
            <a:r>
              <a:rPr lang="ru-RU" sz="3200" b="1" dirty="0" smtClean="0">
                <a:solidFill>
                  <a:srgbClr val="AB0031"/>
                </a:solidFill>
              </a:rPr>
              <a:t>Знакомим </a:t>
            </a:r>
            <a:r>
              <a:rPr lang="ru-RU" sz="3200" b="1" dirty="0">
                <a:solidFill>
                  <a:srgbClr val="AB0031"/>
                </a:solidFill>
              </a:rPr>
              <a:t>детей с новым качеством – </a:t>
            </a:r>
            <a:r>
              <a:rPr lang="ru-RU" sz="3200" b="1" dirty="0" smtClean="0">
                <a:solidFill>
                  <a:srgbClr val="AB0031"/>
                </a:solidFill>
              </a:rPr>
              <a:t>величиной</a:t>
            </a:r>
            <a:br>
              <a:rPr lang="ru-RU" sz="3200" b="1" dirty="0" smtClean="0">
                <a:solidFill>
                  <a:srgbClr val="AB0031"/>
                </a:solidFill>
              </a:rPr>
            </a:br>
            <a:r>
              <a:rPr lang="ru-RU" sz="3200" b="1" dirty="0" smtClean="0">
                <a:solidFill>
                  <a:srgbClr val="AB0031"/>
                </a:solidFill>
              </a:rPr>
              <a:t>Игра «Найди след от туфельки» </a:t>
            </a:r>
            <a:endParaRPr lang="ru-RU" sz="3200" b="1" dirty="0" smtClean="0">
              <a:solidFill>
                <a:srgbClr val="AB0031"/>
              </a:solidFill>
            </a:endParaRPr>
          </a:p>
        </p:txBody>
      </p:sp>
      <p:sp>
        <p:nvSpPr>
          <p:cNvPr id="9218" name="Rectangle 3"/>
          <p:cNvSpPr>
            <a:spLocks noGrp="1"/>
          </p:cNvSpPr>
          <p:nvPr>
            <p:ph type="body" sz="half" idx="4294967295"/>
          </p:nvPr>
        </p:nvSpPr>
        <p:spPr>
          <a:xfrm>
            <a:off x="422563" y="1732252"/>
            <a:ext cx="8333508" cy="823912"/>
          </a:xfrm>
        </p:spPr>
        <p:txBody>
          <a:bodyPr/>
          <a:lstStyle/>
          <a:p>
            <a:pPr>
              <a:buNone/>
            </a:pPr>
            <a:r>
              <a:rPr lang="ru-RU" sz="2000" b="1" dirty="0"/>
              <a:t>Цель:  : развивать умение детей сравнивать </a:t>
            </a:r>
            <a:r>
              <a:rPr lang="ru-RU" sz="2000" b="1" dirty="0" smtClean="0"/>
              <a:t> предметы </a:t>
            </a:r>
            <a:r>
              <a:rPr lang="ru-RU" sz="2000" b="1" dirty="0"/>
              <a:t>по величине, активизировать в речи детей слова «большой, маленький».</a:t>
            </a:r>
            <a:endParaRPr lang="ru-RU" sz="2000" dirty="0" smtClean="0"/>
          </a:p>
        </p:txBody>
      </p:sp>
      <p:pic>
        <p:nvPicPr>
          <p:cNvPr id="3075" name="Picture 3" descr="G:\!_6_АТТЕСТАЦИЯ\5_2022_Никифорова\фото\20220511_1034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33" y="2930236"/>
            <a:ext cx="3699164" cy="27743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G:\!_6_АТТЕСТАЦИЯ\5_2022_Никифорова\фото\туфли 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478" y="2945822"/>
            <a:ext cx="3678382" cy="27587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415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AB0031"/>
                </a:solidFill>
              </a:rPr>
              <a:t>«Накорми мишку»</a:t>
            </a:r>
            <a:endParaRPr lang="ru-RU" dirty="0" smtClean="0">
              <a:solidFill>
                <a:srgbClr val="AB0031"/>
              </a:solidFill>
            </a:endParaRPr>
          </a:p>
        </p:txBody>
      </p:sp>
      <p:sp>
        <p:nvSpPr>
          <p:cNvPr id="9218" name="Rectangle 3"/>
          <p:cNvSpPr>
            <a:spLocks noGrp="1"/>
          </p:cNvSpPr>
          <p:nvPr>
            <p:ph type="body" sz="half" idx="4294967295"/>
          </p:nvPr>
        </p:nvSpPr>
        <p:spPr>
          <a:xfrm>
            <a:off x="307542" y="1430916"/>
            <a:ext cx="8400039" cy="132267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000" b="1" dirty="0" smtClean="0"/>
              <a:t>Цель:</a:t>
            </a:r>
            <a:r>
              <a:rPr lang="ru-RU" sz="2000" dirty="0" smtClean="0"/>
              <a:t> </a:t>
            </a:r>
            <a:r>
              <a:rPr lang="ru-RU" sz="2000" dirty="0" smtClean="0"/>
              <a:t> Развитие </a:t>
            </a:r>
            <a:r>
              <a:rPr lang="ru-RU" sz="2000" dirty="0" smtClean="0"/>
              <a:t>внимания, логического мышления и зрительного восприятия. </a:t>
            </a:r>
            <a:r>
              <a:rPr lang="ru-RU" sz="2000" dirty="0" smtClean="0"/>
              <a:t>Формирование </a:t>
            </a:r>
            <a:r>
              <a:rPr lang="ru-RU" sz="2000" dirty="0" smtClean="0"/>
              <a:t>умения  сравнивать и упорядочивать предметы по величине. Обозначать их отношения словами: «большой», </a:t>
            </a:r>
            <a:r>
              <a:rPr lang="ru-RU" sz="2000" dirty="0" smtClean="0"/>
              <a:t>«поменьше», «самый маленький». </a:t>
            </a:r>
            <a:endParaRPr lang="ru-RU" sz="2000" dirty="0" smtClean="0"/>
          </a:p>
        </p:txBody>
      </p:sp>
      <p:pic>
        <p:nvPicPr>
          <p:cNvPr id="4099" name="Picture 3" descr="G:\!_6_АТТЕСТАЦИЯ\5_2022_Никифорова\фото\накорми мишку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3297" y="2641889"/>
            <a:ext cx="4775148" cy="31874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ctr"/>
            <a:r>
              <a:rPr lang="ru-RU" sz="3200" b="1" dirty="0" smtClean="0">
                <a:solidFill>
                  <a:srgbClr val="AB0031"/>
                </a:solidFill>
              </a:rPr>
              <a:t>Ориентируемся </a:t>
            </a:r>
            <a:r>
              <a:rPr lang="ru-RU" sz="3200" b="1" dirty="0">
                <a:solidFill>
                  <a:srgbClr val="AB0031"/>
                </a:solidFill>
              </a:rPr>
              <a:t>в пространстве </a:t>
            </a:r>
            <a:r>
              <a:rPr lang="ru-RU" sz="3200" b="1" dirty="0" smtClean="0">
                <a:solidFill>
                  <a:srgbClr val="AB0031"/>
                </a:solidFill>
              </a:rPr>
              <a:t/>
            </a:r>
            <a:br>
              <a:rPr lang="ru-RU" sz="3200" b="1" dirty="0" smtClean="0">
                <a:solidFill>
                  <a:srgbClr val="AB0031"/>
                </a:solidFill>
              </a:rPr>
            </a:br>
            <a:r>
              <a:rPr lang="ru-RU" sz="3200" b="1" dirty="0" smtClean="0">
                <a:solidFill>
                  <a:srgbClr val="AB0031"/>
                </a:solidFill>
              </a:rPr>
              <a:t>Игра «Украсим </a:t>
            </a:r>
            <a:r>
              <a:rPr lang="ru-RU" sz="3200" b="1" dirty="0">
                <a:solidFill>
                  <a:srgbClr val="AB0031"/>
                </a:solidFill>
              </a:rPr>
              <a:t>наши руки</a:t>
            </a:r>
            <a:r>
              <a:rPr lang="ru-RU" sz="3200" b="1" dirty="0" smtClean="0">
                <a:solidFill>
                  <a:srgbClr val="AB0031"/>
                </a:solidFill>
              </a:rPr>
              <a:t>» </a:t>
            </a:r>
            <a:endParaRPr lang="ru-RU" sz="3200" b="1" dirty="0" smtClean="0">
              <a:solidFill>
                <a:srgbClr val="AB0031"/>
              </a:solidFill>
            </a:endParaRPr>
          </a:p>
        </p:txBody>
      </p:sp>
      <p:sp>
        <p:nvSpPr>
          <p:cNvPr id="9218" name="Rectangle 3"/>
          <p:cNvSpPr>
            <a:spLocks noGrp="1"/>
          </p:cNvSpPr>
          <p:nvPr>
            <p:ph type="body" sz="half" idx="4294967295"/>
          </p:nvPr>
        </p:nvSpPr>
        <p:spPr>
          <a:xfrm>
            <a:off x="422563" y="1732252"/>
            <a:ext cx="8333508" cy="823912"/>
          </a:xfrm>
        </p:spPr>
        <p:txBody>
          <a:bodyPr/>
          <a:lstStyle/>
          <a:p>
            <a:pPr>
              <a:buNone/>
            </a:pPr>
            <a:r>
              <a:rPr lang="ru-RU" sz="2000" b="1" dirty="0"/>
              <a:t>Цель: </a:t>
            </a:r>
            <a:r>
              <a:rPr lang="ru-RU" sz="2000" b="1" dirty="0" smtClean="0"/>
              <a:t> развитие  умения  </a:t>
            </a:r>
            <a:r>
              <a:rPr lang="ru-RU" sz="2000" b="1" dirty="0"/>
              <a:t>детей </a:t>
            </a:r>
            <a:r>
              <a:rPr lang="ru-RU" sz="2000" b="1" dirty="0" smtClean="0"/>
              <a:t>различать правую и левую руки, </a:t>
            </a:r>
            <a:r>
              <a:rPr lang="ru-RU" sz="2000" b="1" dirty="0"/>
              <a:t>активизировать в речи детей слова </a:t>
            </a:r>
            <a:r>
              <a:rPr lang="ru-RU" sz="2000" b="1" dirty="0" smtClean="0"/>
              <a:t>«правая, левая».</a:t>
            </a:r>
            <a:endParaRPr lang="ru-RU" sz="2000" dirty="0" smtClean="0"/>
          </a:p>
        </p:txBody>
      </p:sp>
      <p:pic>
        <p:nvPicPr>
          <p:cNvPr id="5122" name="Picture 2" descr="G:\!_6_АТТЕСТАЦИЯ\5_2022_Никифорова\фото\20220511_1054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127" y="2793858"/>
            <a:ext cx="3848100" cy="28860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G:\!_6_АТТЕСТАЦИЯ\5_2022_Никифорова\фото\Руки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5183" y="2793858"/>
            <a:ext cx="3813461" cy="28600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6833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"/>
          <p:cNvSpPr>
            <a:spLocks noGrp="1"/>
          </p:cNvSpPr>
          <p:nvPr>
            <p:ph type="title" idx="4294967295"/>
          </p:nvPr>
        </p:nvSpPr>
        <p:spPr>
          <a:xfrm>
            <a:off x="238991" y="375516"/>
            <a:ext cx="8449542" cy="1325563"/>
          </a:xfrm>
        </p:spPr>
        <p:txBody>
          <a:bodyPr/>
          <a:lstStyle/>
          <a:p>
            <a:pPr algn="ctr"/>
            <a:r>
              <a:rPr lang="ru-RU" sz="3200" b="1" dirty="0" smtClean="0">
                <a:solidFill>
                  <a:srgbClr val="AB0031"/>
                </a:solidFill>
              </a:rPr>
              <a:t/>
            </a:r>
            <a:br>
              <a:rPr lang="ru-RU" sz="3200" b="1" dirty="0" smtClean="0">
                <a:solidFill>
                  <a:srgbClr val="AB0031"/>
                </a:solidFill>
              </a:rPr>
            </a:br>
            <a:r>
              <a:rPr lang="ru-RU" sz="3200" b="1" dirty="0" smtClean="0">
                <a:solidFill>
                  <a:srgbClr val="AB0031"/>
                </a:solidFill>
              </a:rPr>
              <a:t>Формируем </a:t>
            </a:r>
            <a:r>
              <a:rPr lang="ru-RU" sz="3200" b="1" dirty="0">
                <a:solidFill>
                  <a:srgbClr val="AB0031"/>
                </a:solidFill>
              </a:rPr>
              <a:t>представления о времени суток: утро, день, вечер, </a:t>
            </a:r>
            <a:r>
              <a:rPr lang="ru-RU" sz="3200" b="1" dirty="0" smtClean="0">
                <a:solidFill>
                  <a:srgbClr val="AB0031"/>
                </a:solidFill>
              </a:rPr>
              <a:t>ночь</a:t>
            </a:r>
            <a:br>
              <a:rPr lang="ru-RU" sz="3200" b="1" dirty="0" smtClean="0">
                <a:solidFill>
                  <a:srgbClr val="AB0031"/>
                </a:solidFill>
              </a:rPr>
            </a:br>
            <a:r>
              <a:rPr lang="ru-RU" sz="3200" b="1" dirty="0" smtClean="0">
                <a:solidFill>
                  <a:srgbClr val="AB0031"/>
                </a:solidFill>
              </a:rPr>
              <a:t>Игра </a:t>
            </a:r>
            <a:br>
              <a:rPr lang="ru-RU" sz="3200" b="1" dirty="0" smtClean="0">
                <a:solidFill>
                  <a:srgbClr val="AB0031"/>
                </a:solidFill>
              </a:rPr>
            </a:br>
            <a:r>
              <a:rPr lang="ru-RU" sz="3200" b="1" dirty="0" smtClean="0">
                <a:solidFill>
                  <a:srgbClr val="AB0031"/>
                </a:solidFill>
              </a:rPr>
              <a:t>«</a:t>
            </a:r>
            <a:r>
              <a:rPr lang="ru-RU" sz="3200" b="1" dirty="0">
                <a:solidFill>
                  <a:srgbClr val="AB0031"/>
                </a:solidFill>
              </a:rPr>
              <a:t>Помоги матрешке найти фотографию</a:t>
            </a:r>
            <a:endParaRPr lang="ru-RU" sz="3200" b="1" dirty="0" smtClean="0">
              <a:solidFill>
                <a:srgbClr val="AB0031"/>
              </a:solidFill>
            </a:endParaRPr>
          </a:p>
        </p:txBody>
      </p:sp>
      <p:sp>
        <p:nvSpPr>
          <p:cNvPr id="9218" name="Rectangle 3"/>
          <p:cNvSpPr>
            <a:spLocks noGrp="1"/>
          </p:cNvSpPr>
          <p:nvPr>
            <p:ph type="body" sz="half" idx="4294967295"/>
          </p:nvPr>
        </p:nvSpPr>
        <p:spPr>
          <a:xfrm>
            <a:off x="581890" y="2542743"/>
            <a:ext cx="2410691" cy="4689330"/>
          </a:xfrm>
        </p:spPr>
        <p:txBody>
          <a:bodyPr/>
          <a:lstStyle/>
          <a:p>
            <a:pPr>
              <a:buNone/>
            </a:pPr>
            <a:r>
              <a:rPr lang="ru-RU" sz="2000" b="1" dirty="0" smtClean="0"/>
              <a:t>          Цель</a:t>
            </a:r>
            <a:r>
              <a:rPr lang="ru-RU" sz="2000" b="1" dirty="0"/>
              <a:t>: </a:t>
            </a:r>
            <a:r>
              <a:rPr lang="ru-RU" sz="2000" b="1" dirty="0" smtClean="0"/>
              <a:t> </a:t>
            </a:r>
          </a:p>
          <a:p>
            <a:pPr>
              <a:buNone/>
            </a:pPr>
            <a:r>
              <a:rPr lang="ru-RU" sz="2000" b="1" dirty="0" smtClean="0"/>
              <a:t>развитие  умения  </a:t>
            </a:r>
            <a:r>
              <a:rPr lang="ru-RU" sz="2000" b="1" dirty="0"/>
              <a:t>детей </a:t>
            </a:r>
            <a:r>
              <a:rPr lang="ru-RU" sz="2000" b="1" dirty="0" smtClean="0"/>
              <a:t>ориентироваться в частях суток. Располагая картинки последовательно.</a:t>
            </a:r>
            <a:endParaRPr lang="ru-RU" sz="2000" dirty="0" smtClean="0"/>
          </a:p>
        </p:txBody>
      </p:sp>
      <p:pic>
        <p:nvPicPr>
          <p:cNvPr id="6147" name="Picture 3" descr="G:\!_6_АТТЕСТАЦИЯ\5_2022_Никифорова\фото\Фото и матрешк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955" y="2491219"/>
            <a:ext cx="4589318" cy="34419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6707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"/>
          <p:cNvSpPr>
            <a:spLocks noGrp="1"/>
          </p:cNvSpPr>
          <p:nvPr>
            <p:ph type="title" idx="4294967295"/>
          </p:nvPr>
        </p:nvSpPr>
        <p:spPr>
          <a:xfrm>
            <a:off x="228600" y="250825"/>
            <a:ext cx="8449542" cy="1325563"/>
          </a:xfrm>
        </p:spPr>
        <p:txBody>
          <a:bodyPr/>
          <a:lstStyle/>
          <a:p>
            <a:pPr algn="ctr"/>
            <a:r>
              <a:rPr lang="ru-RU" sz="3200" b="1" dirty="0">
                <a:solidFill>
                  <a:srgbClr val="AB0031"/>
                </a:solidFill>
              </a:rPr>
              <a:t/>
            </a:r>
            <a:br>
              <a:rPr lang="ru-RU" sz="3200" b="1" dirty="0">
                <a:solidFill>
                  <a:srgbClr val="AB0031"/>
                </a:solidFill>
              </a:rPr>
            </a:br>
            <a:r>
              <a:rPr lang="ru-RU" sz="3200" b="1" dirty="0" smtClean="0">
                <a:solidFill>
                  <a:srgbClr val="AB0031"/>
                </a:solidFill>
              </a:rPr>
              <a:t/>
            </a:r>
            <a:br>
              <a:rPr lang="ru-RU" sz="3200" b="1" dirty="0" smtClean="0">
                <a:solidFill>
                  <a:srgbClr val="AB0031"/>
                </a:solidFill>
              </a:rPr>
            </a:br>
            <a:r>
              <a:rPr lang="ru-RU" sz="3200" b="1" dirty="0">
                <a:solidFill>
                  <a:srgbClr val="AB0031"/>
                </a:solidFill>
              </a:rPr>
              <a:t/>
            </a:r>
            <a:br>
              <a:rPr lang="ru-RU" sz="3200" b="1" dirty="0">
                <a:solidFill>
                  <a:srgbClr val="AB0031"/>
                </a:solidFill>
              </a:rPr>
            </a:br>
            <a:r>
              <a:rPr lang="ru-RU" sz="3200" b="1" dirty="0" smtClean="0">
                <a:solidFill>
                  <a:srgbClr val="AB0031"/>
                </a:solidFill>
              </a:rPr>
              <a:t/>
            </a:r>
            <a:br>
              <a:rPr lang="ru-RU" sz="3200" b="1" dirty="0" smtClean="0">
                <a:solidFill>
                  <a:srgbClr val="AB0031"/>
                </a:solidFill>
              </a:rPr>
            </a:br>
            <a:r>
              <a:rPr lang="ru-RU" sz="3200" b="1" dirty="0" err="1" smtClean="0">
                <a:solidFill>
                  <a:srgbClr val="AB0031"/>
                </a:solidFill>
              </a:rPr>
              <a:t>Ковролинограф</a:t>
            </a:r>
            <a:r>
              <a:rPr lang="ru-RU" sz="3200" b="1" dirty="0" smtClean="0">
                <a:solidFill>
                  <a:srgbClr val="AB0031"/>
                </a:solidFill>
              </a:rPr>
              <a:t> - многофункциональное пособие </a:t>
            </a:r>
            <a:r>
              <a:rPr lang="ru-RU" sz="3200" b="1" dirty="0">
                <a:solidFill>
                  <a:srgbClr val="AB0031"/>
                </a:solidFill>
              </a:rPr>
              <a:t>для обучения детей дошкольного возраста </a:t>
            </a:r>
            <a:br>
              <a:rPr lang="ru-RU" sz="3200" b="1" dirty="0">
                <a:solidFill>
                  <a:srgbClr val="AB0031"/>
                </a:solidFill>
              </a:rPr>
            </a:br>
            <a:r>
              <a:rPr lang="ru-RU" sz="3200" b="1" dirty="0" smtClean="0">
                <a:solidFill>
                  <a:srgbClr val="AB0031"/>
                </a:solidFill>
              </a:rPr>
              <a:t/>
            </a:r>
            <a:br>
              <a:rPr lang="ru-RU" sz="3200" b="1" dirty="0" smtClean="0">
                <a:solidFill>
                  <a:srgbClr val="AB0031"/>
                </a:solidFill>
              </a:rPr>
            </a:br>
            <a:r>
              <a:rPr lang="ru-RU" sz="2800" b="1" dirty="0" smtClean="0">
                <a:solidFill>
                  <a:srgbClr val="AB0031"/>
                </a:solidFill>
              </a:rPr>
              <a:t>Бывает</a:t>
            </a:r>
            <a:r>
              <a:rPr lang="ru-RU" sz="3200" b="1" dirty="0">
                <a:solidFill>
                  <a:srgbClr val="AB0031"/>
                </a:solidFill>
              </a:rPr>
              <a:t/>
            </a:r>
            <a:br>
              <a:rPr lang="ru-RU" sz="3200" b="1" dirty="0">
                <a:solidFill>
                  <a:srgbClr val="AB0031"/>
                </a:solidFill>
              </a:rPr>
            </a:br>
            <a:r>
              <a:rPr lang="ru-RU" sz="2400" b="1" dirty="0" smtClean="0">
                <a:solidFill>
                  <a:srgbClr val="AB0031"/>
                </a:solidFill>
              </a:rPr>
              <a:t>настенный                                      раздаточный</a:t>
            </a:r>
            <a:endParaRPr lang="ru-RU" sz="2400" b="1" dirty="0" smtClean="0">
              <a:solidFill>
                <a:srgbClr val="AB0031"/>
              </a:solidFill>
            </a:endParaRPr>
          </a:p>
        </p:txBody>
      </p:sp>
      <p:sp>
        <p:nvSpPr>
          <p:cNvPr id="9218" name="Rectangle 3"/>
          <p:cNvSpPr>
            <a:spLocks noGrp="1"/>
          </p:cNvSpPr>
          <p:nvPr>
            <p:ph type="body" sz="half" idx="4294967295"/>
          </p:nvPr>
        </p:nvSpPr>
        <p:spPr>
          <a:xfrm>
            <a:off x="1059873" y="3616035"/>
            <a:ext cx="1932708" cy="3616037"/>
          </a:xfrm>
        </p:spPr>
        <p:txBody>
          <a:bodyPr/>
          <a:lstStyle/>
          <a:p>
            <a:pPr>
              <a:buNone/>
            </a:pPr>
            <a:endParaRPr lang="ru-RU" sz="2000" dirty="0" smtClean="0"/>
          </a:p>
        </p:txBody>
      </p:sp>
      <p:pic>
        <p:nvPicPr>
          <p:cNvPr id="7170" name="Picture 2" descr="G:\!_6_АТТЕСТАЦИЯ\5_2022_Никифорова\фото\кто выше 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316" y="3051898"/>
            <a:ext cx="4745765" cy="31618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G:\!_6_АТТЕСТАЦИЯ\5_2022_Никифорова\фото\20220512_09354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8568" y="3748694"/>
            <a:ext cx="1685740" cy="23156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G:\!_6_АТТЕСТАЦИЯ\5_2022_Никифорова\фото\20220512_093543 - копия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6172" y="3748694"/>
            <a:ext cx="1783528" cy="23156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Прямая со стрелкой 2"/>
          <p:cNvCxnSpPr/>
          <p:nvPr/>
        </p:nvCxnSpPr>
        <p:spPr>
          <a:xfrm>
            <a:off x="665018" y="1652155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>
            <a:off x="5160359" y="2565960"/>
            <a:ext cx="1061079" cy="124889"/>
          </a:xfrm>
          <a:prstGeom prst="straightConnector1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5160358" y="2565960"/>
            <a:ext cx="1061079" cy="124889"/>
          </a:xfrm>
          <a:prstGeom prst="straightConnector1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2431473" y="2565960"/>
            <a:ext cx="1197958" cy="187334"/>
          </a:xfrm>
          <a:prstGeom prst="straightConnector1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522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0588" y="1331913"/>
            <a:ext cx="6858000" cy="1655762"/>
          </a:xfrm>
        </p:spPr>
        <p:txBody>
          <a:bodyPr/>
          <a:lstStyle/>
          <a:p>
            <a:endParaRPr lang="ru-RU" sz="2800" dirty="0" smtClean="0"/>
          </a:p>
        </p:txBody>
      </p:sp>
      <p:pic>
        <p:nvPicPr>
          <p:cNvPr id="9218" name="Picture 2" descr="G:\!_6_АТТЕСТАЦИЯ\5_2022_Никифорова\фото\грибы 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4564" y="1119722"/>
            <a:ext cx="6802582" cy="45407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60230" y="321071"/>
            <a:ext cx="52901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AB0031"/>
                </a:solidFill>
                <a:ea typeface="+mj-ea"/>
                <a:cs typeface="+mj-cs"/>
              </a:rPr>
              <a:t>Игра «В </a:t>
            </a:r>
            <a:r>
              <a:rPr lang="ru-RU" sz="3200" b="1" dirty="0">
                <a:solidFill>
                  <a:srgbClr val="AB0031"/>
                </a:solidFill>
                <a:ea typeface="+mj-ea"/>
                <a:cs typeface="+mj-cs"/>
              </a:rPr>
              <a:t>лес за грибами» 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6899454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0588" y="1331913"/>
            <a:ext cx="6858000" cy="1655762"/>
          </a:xfrm>
        </p:spPr>
        <p:txBody>
          <a:bodyPr/>
          <a:lstStyle/>
          <a:p>
            <a:endParaRPr lang="ru-RU" sz="2800" dirty="0" smtClean="0"/>
          </a:p>
        </p:txBody>
      </p:sp>
      <p:pic>
        <p:nvPicPr>
          <p:cNvPr id="8194" name="Picture 2" descr="G:\!_6_АТТЕСТАЦИЯ\5_2022_Никифорова\фото\20220511_1010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835" y="974797"/>
            <a:ext cx="7239001" cy="52030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72835" y="203775"/>
            <a:ext cx="74455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AB0031"/>
                </a:solidFill>
                <a:ea typeface="+mj-ea"/>
                <a:cs typeface="+mj-cs"/>
              </a:rPr>
              <a:t>Игра «Угостим медвежат малиной» </a:t>
            </a:r>
            <a:endParaRPr lang="ru-RU" sz="3200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0588" y="1331913"/>
            <a:ext cx="6858000" cy="1655762"/>
          </a:xfrm>
        </p:spPr>
        <p:txBody>
          <a:bodyPr/>
          <a:lstStyle/>
          <a:p>
            <a:endParaRPr lang="ru-RU" sz="2800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2036617" y="307685"/>
            <a:ext cx="44503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AB0031"/>
                </a:solidFill>
              </a:rPr>
              <a:t>Игра </a:t>
            </a:r>
            <a:r>
              <a:rPr lang="ru-RU" sz="3200" b="1" dirty="0" smtClean="0">
                <a:solidFill>
                  <a:srgbClr val="AB0031"/>
                </a:solidFill>
              </a:rPr>
              <a:t>«Сбор урожая» </a:t>
            </a:r>
            <a:endParaRPr lang="ru-RU" sz="3200" b="1" dirty="0">
              <a:solidFill>
                <a:prstClr val="black"/>
              </a:solidFill>
            </a:endParaRPr>
          </a:p>
        </p:txBody>
      </p:sp>
      <p:pic>
        <p:nvPicPr>
          <p:cNvPr id="10242" name="Picture 2" descr="G:\!_6_АТТЕСТАЦИЯ\5_2022_Никифорова\фото\Сбор урожая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131" y="1070262"/>
            <a:ext cx="7578673" cy="50531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70832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0588" y="1331913"/>
            <a:ext cx="6858000" cy="1655762"/>
          </a:xfrm>
        </p:spPr>
        <p:txBody>
          <a:bodyPr/>
          <a:lstStyle/>
          <a:p>
            <a:endParaRPr lang="ru-RU" sz="2800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2036617" y="307685"/>
            <a:ext cx="40425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AB0031"/>
                </a:solidFill>
              </a:rPr>
              <a:t>Игра </a:t>
            </a:r>
            <a:r>
              <a:rPr lang="ru-RU" sz="3200" b="1" dirty="0" smtClean="0">
                <a:solidFill>
                  <a:srgbClr val="AB0031"/>
                </a:solidFill>
              </a:rPr>
              <a:t>«Кто выше?» </a:t>
            </a:r>
            <a:endParaRPr lang="ru-RU" sz="3200" b="1" dirty="0">
              <a:solidFill>
                <a:prstClr val="black"/>
              </a:solidFill>
            </a:endParaRPr>
          </a:p>
        </p:txBody>
      </p:sp>
      <p:pic>
        <p:nvPicPr>
          <p:cNvPr id="11266" name="Picture 2" descr="G:\!_6_АТТЕСТАЦИЯ\5_2022_Никифорова\фото\Кто выше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811" y="987137"/>
            <a:ext cx="6816436" cy="51123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85428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0588" y="1331913"/>
            <a:ext cx="6858000" cy="1655762"/>
          </a:xfrm>
        </p:spPr>
        <p:txBody>
          <a:bodyPr/>
          <a:lstStyle/>
          <a:p>
            <a:r>
              <a:rPr lang="ru-RU" sz="2800" dirty="0" smtClean="0"/>
              <a:t>Спасибо за внимание!</a:t>
            </a:r>
            <a:endParaRPr lang="ru-RU" sz="2800" dirty="0" smtClean="0"/>
          </a:p>
        </p:txBody>
      </p:sp>
      <p:pic>
        <p:nvPicPr>
          <p:cNvPr id="12290" name="Picture 2" descr="C:\Users\Пользовастель\Downloads\img2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9" t="6666" r="5341" b="10758"/>
          <a:stretch/>
        </p:blipFill>
        <p:spPr bwMode="auto">
          <a:xfrm>
            <a:off x="540326" y="457200"/>
            <a:ext cx="8115301" cy="566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21141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Прямоугольник 3"/>
          <p:cNvSpPr>
            <a:spLocks noChangeArrowheads="1"/>
          </p:cNvSpPr>
          <p:nvPr/>
        </p:nvSpPr>
        <p:spPr bwMode="auto">
          <a:xfrm>
            <a:off x="484188" y="1344613"/>
            <a:ext cx="80502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467155" y="28288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818418400"/>
              </p:ext>
            </p:extLst>
          </p:nvPr>
        </p:nvGraphicFramePr>
        <p:xfrm>
          <a:off x="858329" y="286032"/>
          <a:ext cx="7759460" cy="48208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507" y="3610155"/>
            <a:ext cx="2564489" cy="2743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13585" y="4149195"/>
            <a:ext cx="1822869" cy="24304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289"/>
          <a:stretch/>
        </p:blipFill>
        <p:spPr>
          <a:xfrm rot="16200000">
            <a:off x="6637502" y="4027347"/>
            <a:ext cx="1822870" cy="26741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Прямоугольник 3"/>
          <p:cNvSpPr>
            <a:spLocks noChangeArrowheads="1"/>
          </p:cNvSpPr>
          <p:nvPr/>
        </p:nvSpPr>
        <p:spPr bwMode="auto">
          <a:xfrm>
            <a:off x="484188" y="1344613"/>
            <a:ext cx="80502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467155" y="28288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730625478"/>
              </p:ext>
            </p:extLst>
          </p:nvPr>
        </p:nvGraphicFramePr>
        <p:xfrm>
          <a:off x="506697" y="346416"/>
          <a:ext cx="8166549" cy="48208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587110931"/>
              </p:ext>
            </p:extLst>
          </p:nvPr>
        </p:nvGraphicFramePr>
        <p:xfrm>
          <a:off x="-85156" y="241791"/>
          <a:ext cx="8758402" cy="53912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193512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Прямоугольник 3"/>
          <p:cNvSpPr>
            <a:spLocks noChangeArrowheads="1"/>
          </p:cNvSpPr>
          <p:nvPr/>
        </p:nvSpPr>
        <p:spPr bwMode="auto">
          <a:xfrm>
            <a:off x="484188" y="1344613"/>
            <a:ext cx="80502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467155" y="28288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graphicFrame>
        <p:nvGraphicFramePr>
          <p:cNvPr id="3" name="Схема 2"/>
          <p:cNvGraphicFramePr/>
          <p:nvPr>
            <p:extLst/>
          </p:nvPr>
        </p:nvGraphicFramePr>
        <p:xfrm>
          <a:off x="506697" y="346416"/>
          <a:ext cx="8166549" cy="48208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749007697"/>
              </p:ext>
            </p:extLst>
          </p:nvPr>
        </p:nvGraphicFramePr>
        <p:xfrm>
          <a:off x="-85156" y="1043795"/>
          <a:ext cx="8758402" cy="45892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056570242"/>
              </p:ext>
            </p:extLst>
          </p:nvPr>
        </p:nvGraphicFramePr>
        <p:xfrm>
          <a:off x="484188" y="1245086"/>
          <a:ext cx="8280250" cy="52541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436545" y="341568"/>
            <a:ext cx="66332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Значение дидактических игр в развитии детей </a:t>
            </a:r>
            <a:r>
              <a:rPr lang="ru-RU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младшего дошкольного </a:t>
            </a:r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возраста</a:t>
            </a:r>
            <a:endParaRPr lang="ru-RU" sz="2400" b="1" dirty="0"/>
          </a:p>
        </p:txBody>
      </p:sp>
      <p:sp>
        <p:nvSpPr>
          <p:cNvPr id="8" name="Стрелка вниз 7"/>
          <p:cNvSpPr/>
          <p:nvPr/>
        </p:nvSpPr>
        <p:spPr>
          <a:xfrm rot="7572607">
            <a:off x="3264626" y="3973812"/>
            <a:ext cx="353683" cy="62110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 rot="17620341">
            <a:off x="5871493" y="5032528"/>
            <a:ext cx="353683" cy="57910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 rot="10800000">
            <a:off x="4447471" y="3362225"/>
            <a:ext cx="353683" cy="62110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 rot="4176265">
            <a:off x="3148640" y="5091672"/>
            <a:ext cx="353683" cy="62110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 rot="13870500">
            <a:off x="5832704" y="3830509"/>
            <a:ext cx="353683" cy="62110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6890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4"/>
          <p:cNvSpPr>
            <a:spLocks noGrp="1"/>
          </p:cNvSpPr>
          <p:nvPr>
            <p:ph type="title" idx="4294967295"/>
          </p:nvPr>
        </p:nvSpPr>
        <p:spPr>
          <a:xfrm>
            <a:off x="492452" y="34085"/>
            <a:ext cx="7886700" cy="1325563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rgbClr val="AB0031"/>
                </a:solidFill>
              </a:rPr>
              <a:t>«В </a:t>
            </a:r>
            <a:r>
              <a:rPr lang="ru-RU" sz="3600" dirty="0">
                <a:solidFill>
                  <a:srgbClr val="AB0031"/>
                </a:solidFill>
              </a:rPr>
              <a:t>лес за грибами» </a:t>
            </a:r>
            <a:endParaRPr lang="ru-RU" sz="3600" dirty="0" smtClean="0">
              <a:solidFill>
                <a:srgbClr val="AB0031"/>
              </a:solidFill>
            </a:endParaRPr>
          </a:p>
        </p:txBody>
      </p:sp>
      <p:sp>
        <p:nvSpPr>
          <p:cNvPr id="5122" name="Rectangle 5"/>
          <p:cNvSpPr>
            <a:spLocks noGrp="1"/>
          </p:cNvSpPr>
          <p:nvPr>
            <p:ph type="body" sz="half" idx="4294967295"/>
          </p:nvPr>
        </p:nvSpPr>
        <p:spPr>
          <a:xfrm>
            <a:off x="704850" y="1990725"/>
            <a:ext cx="3867150" cy="4351338"/>
          </a:xfrm>
        </p:spPr>
        <p:txBody>
          <a:bodyPr/>
          <a:lstStyle/>
          <a:p>
            <a:pPr algn="ctr">
              <a:buFont typeface="Arial" charset="0"/>
              <a:buNone/>
            </a:pPr>
            <a:endParaRPr lang="ru-RU" sz="2000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4107" y="2023346"/>
            <a:ext cx="3284839" cy="21904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187" y="4459693"/>
            <a:ext cx="2893229" cy="21701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50" y="2023346"/>
            <a:ext cx="3349523" cy="22335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92452" y="1162215"/>
            <a:ext cx="75991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b="1" dirty="0"/>
              <a:t>Цель:</a:t>
            </a:r>
            <a:r>
              <a:rPr lang="ru-RU" dirty="0"/>
              <a:t> </a:t>
            </a:r>
            <a:r>
              <a:rPr lang="ru-RU" dirty="0" smtClean="0"/>
              <a:t>формировать</a:t>
            </a:r>
            <a:r>
              <a:rPr lang="ru-RU" dirty="0"/>
              <a:t> у детей представления о количестве предметов «один - много», активизировать в речи детей слова «один, много».</a:t>
            </a:r>
          </a:p>
          <a:p>
            <a:pPr algn="ctr">
              <a:buFont typeface="Arial" charset="0"/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/>
          </p:cNvSpPr>
          <p:nvPr>
            <p:ph type="title" idx="4294967295"/>
          </p:nvPr>
        </p:nvSpPr>
        <p:spPr>
          <a:xfrm>
            <a:off x="276044" y="52799"/>
            <a:ext cx="8428008" cy="1325563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rgbClr val="AB0031"/>
                </a:solidFill>
              </a:rPr>
              <a:t>Дидактическая игра</a:t>
            </a:r>
            <a:br>
              <a:rPr lang="ru-RU" sz="3200" dirty="0" smtClean="0">
                <a:solidFill>
                  <a:srgbClr val="AB0031"/>
                </a:solidFill>
              </a:rPr>
            </a:br>
            <a:r>
              <a:rPr lang="ru-RU" sz="3200" dirty="0" smtClean="0">
                <a:solidFill>
                  <a:srgbClr val="AB0031"/>
                </a:solidFill>
              </a:rPr>
              <a:t>«Поможем </a:t>
            </a:r>
            <a:r>
              <a:rPr lang="ru-RU" sz="3200" dirty="0">
                <a:solidFill>
                  <a:srgbClr val="AB0031"/>
                </a:solidFill>
              </a:rPr>
              <a:t>рыбкам найти свою маму</a:t>
            </a:r>
            <a:r>
              <a:rPr lang="ru-RU" sz="3200" dirty="0" smtClean="0">
                <a:solidFill>
                  <a:srgbClr val="AB0031"/>
                </a:solidFill>
              </a:rPr>
              <a:t>»</a:t>
            </a:r>
          </a:p>
        </p:txBody>
      </p:sp>
      <p:sp>
        <p:nvSpPr>
          <p:cNvPr id="7170" name="Rectangle 3"/>
          <p:cNvSpPr>
            <a:spLocks noGrp="1"/>
          </p:cNvSpPr>
          <p:nvPr>
            <p:ph type="body" sz="half" idx="4294967295"/>
          </p:nvPr>
        </p:nvSpPr>
        <p:spPr>
          <a:xfrm>
            <a:off x="675914" y="1309238"/>
            <a:ext cx="7628267" cy="355660"/>
          </a:xfrm>
        </p:spPr>
        <p:txBody>
          <a:bodyPr/>
          <a:lstStyle/>
          <a:p>
            <a:pPr algn="ctr">
              <a:buNone/>
            </a:pPr>
            <a:r>
              <a:rPr lang="ru-RU" sz="2000" b="1" dirty="0" smtClean="0"/>
              <a:t>Цель:</a:t>
            </a:r>
            <a:r>
              <a:rPr lang="ru-RU" sz="2000" dirty="0" smtClean="0"/>
              <a:t> </a:t>
            </a:r>
            <a:r>
              <a:rPr lang="ru-RU" sz="2000" dirty="0"/>
              <a:t>познакомить детей с понятием «один и много».</a:t>
            </a:r>
            <a:endParaRPr lang="ru-RU" sz="2000" dirty="0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8762" y="4290456"/>
            <a:ext cx="3023269" cy="22674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5239" y="1625431"/>
            <a:ext cx="3938878" cy="26255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497" y="1692341"/>
            <a:ext cx="3322641" cy="24917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/>
          </p:cNvSpPr>
          <p:nvPr>
            <p:ph type="title" idx="4294967295"/>
          </p:nvPr>
        </p:nvSpPr>
        <p:spPr>
          <a:xfrm>
            <a:off x="276044" y="52799"/>
            <a:ext cx="8428008" cy="1325563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rgbClr val="AB0031"/>
                </a:solidFill>
              </a:rPr>
              <a:t>Дидактическая игра</a:t>
            </a:r>
            <a:br>
              <a:rPr lang="ru-RU" sz="2800" dirty="0" smtClean="0">
                <a:solidFill>
                  <a:srgbClr val="AB0031"/>
                </a:solidFill>
              </a:rPr>
            </a:br>
            <a:r>
              <a:rPr lang="ru-RU" sz="2800" dirty="0" smtClean="0">
                <a:solidFill>
                  <a:srgbClr val="AB0031"/>
                </a:solidFill>
              </a:rPr>
              <a:t>«Угостим медвежат малиной»</a:t>
            </a:r>
          </a:p>
        </p:txBody>
      </p:sp>
      <p:sp>
        <p:nvSpPr>
          <p:cNvPr id="7170" name="Rectangle 3"/>
          <p:cNvSpPr>
            <a:spLocks noGrp="1"/>
          </p:cNvSpPr>
          <p:nvPr>
            <p:ph type="body" sz="half" idx="4294967295"/>
          </p:nvPr>
        </p:nvSpPr>
        <p:spPr>
          <a:xfrm>
            <a:off x="675914" y="1309238"/>
            <a:ext cx="7628267" cy="1192422"/>
          </a:xfrm>
        </p:spPr>
        <p:txBody>
          <a:bodyPr/>
          <a:lstStyle/>
          <a:p>
            <a:pPr algn="just">
              <a:buNone/>
            </a:pPr>
            <a:r>
              <a:rPr lang="ru-RU" sz="2000" b="1" dirty="0" smtClean="0"/>
              <a:t>Цель:</a:t>
            </a:r>
            <a:r>
              <a:rPr lang="ru-RU" sz="2000" dirty="0"/>
              <a:t> формировать у детей представления равенства на основе сопоставления двух групп предметов, активизировать в речи слова: «столько – сколько, поровну», «одинаково», поровну</a:t>
            </a:r>
            <a:r>
              <a:rPr lang="ru-RU" sz="2000" dirty="0" smtClean="0"/>
              <a:t>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155" y="2629919"/>
            <a:ext cx="3830064" cy="28722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403" y="2604039"/>
            <a:ext cx="3956649" cy="29674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259571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ctr"/>
            <a:r>
              <a:rPr lang="ru-RU" sz="3200" b="1" dirty="0" smtClean="0">
                <a:solidFill>
                  <a:srgbClr val="AB0031"/>
                </a:solidFill>
              </a:rPr>
              <a:t>Закрепляем представления о форме</a:t>
            </a:r>
            <a:br>
              <a:rPr lang="ru-RU" sz="3200" b="1" dirty="0" smtClean="0">
                <a:solidFill>
                  <a:srgbClr val="AB0031"/>
                </a:solidFill>
              </a:rPr>
            </a:br>
            <a:r>
              <a:rPr lang="ru-RU" sz="3200" b="1" dirty="0" smtClean="0">
                <a:solidFill>
                  <a:srgbClr val="AB0031"/>
                </a:solidFill>
              </a:rPr>
              <a:t>в </a:t>
            </a:r>
            <a:r>
              <a:rPr lang="ru-RU" sz="3200" b="1" dirty="0">
                <a:solidFill>
                  <a:srgbClr val="AB0031"/>
                </a:solidFill>
              </a:rPr>
              <a:t>игре </a:t>
            </a:r>
            <a:r>
              <a:rPr lang="ru-RU" sz="3200" b="1" dirty="0" smtClean="0">
                <a:solidFill>
                  <a:srgbClr val="AB0031"/>
                </a:solidFill>
              </a:rPr>
              <a:t/>
            </a:r>
            <a:br>
              <a:rPr lang="ru-RU" sz="3200" b="1" dirty="0" smtClean="0">
                <a:solidFill>
                  <a:srgbClr val="AB0031"/>
                </a:solidFill>
              </a:rPr>
            </a:br>
            <a:r>
              <a:rPr lang="ru-RU" sz="3200" b="1" dirty="0" smtClean="0">
                <a:solidFill>
                  <a:srgbClr val="AB0031"/>
                </a:solidFill>
              </a:rPr>
              <a:t>«Найди </a:t>
            </a:r>
            <a:r>
              <a:rPr lang="ru-RU" sz="3200" b="1" dirty="0">
                <a:solidFill>
                  <a:srgbClr val="AB0031"/>
                </a:solidFill>
              </a:rPr>
              <a:t>подушку для каждой фигуры» </a:t>
            </a:r>
            <a:endParaRPr lang="ru-RU" sz="3200" b="1" dirty="0" smtClean="0">
              <a:solidFill>
                <a:srgbClr val="AB0031"/>
              </a:solidFill>
            </a:endParaRPr>
          </a:p>
        </p:txBody>
      </p:sp>
      <p:sp>
        <p:nvSpPr>
          <p:cNvPr id="9218" name="Rectangle 3"/>
          <p:cNvSpPr>
            <a:spLocks noGrp="1"/>
          </p:cNvSpPr>
          <p:nvPr>
            <p:ph type="body" sz="half" idx="4294967295"/>
          </p:nvPr>
        </p:nvSpPr>
        <p:spPr>
          <a:xfrm>
            <a:off x="426027" y="1981634"/>
            <a:ext cx="8333508" cy="823912"/>
          </a:xfrm>
        </p:spPr>
        <p:txBody>
          <a:bodyPr/>
          <a:lstStyle/>
          <a:p>
            <a:pPr>
              <a:buNone/>
            </a:pPr>
            <a:r>
              <a:rPr lang="ru-RU" sz="2000" b="1" dirty="0"/>
              <a:t>Цель</a:t>
            </a:r>
            <a:r>
              <a:rPr lang="ru-RU" sz="2000" b="1" dirty="0" smtClean="0"/>
              <a:t>:  обучение </a:t>
            </a:r>
            <a:r>
              <a:rPr lang="ru-RU" sz="2000" b="1" dirty="0"/>
              <a:t>детей навыку соотнесения геометрических фигур по двум признакам – цвету и форме.</a:t>
            </a:r>
            <a:r>
              <a:rPr lang="ru-RU" sz="2000" dirty="0" smtClean="0"/>
              <a:t> </a:t>
            </a:r>
            <a:endParaRPr lang="ru-RU" sz="2000" dirty="0" smtClean="0"/>
          </a:p>
        </p:txBody>
      </p:sp>
      <p:pic>
        <p:nvPicPr>
          <p:cNvPr id="1030" name="Picture 6" descr="G:\!_6_АТТЕСТАЦИЯ\5_2022_Никифорова\фото\Подушки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282" y="2909455"/>
            <a:ext cx="3865418" cy="28990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G:\!_6_АТТЕСТАЦИЯ\5_2022_Никифорова\фото\подушки 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427" y="2909455"/>
            <a:ext cx="3893126" cy="29198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6760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ctr"/>
            <a:r>
              <a:rPr lang="ru-RU" sz="3200" b="1" dirty="0" smtClean="0">
                <a:solidFill>
                  <a:srgbClr val="AB0031"/>
                </a:solidFill>
              </a:rPr>
              <a:t>Дидактическая игра</a:t>
            </a:r>
            <a:br>
              <a:rPr lang="ru-RU" sz="3200" b="1" dirty="0" smtClean="0">
                <a:solidFill>
                  <a:srgbClr val="AB0031"/>
                </a:solidFill>
              </a:rPr>
            </a:br>
            <a:r>
              <a:rPr lang="ru-RU" sz="3200" b="1" dirty="0" smtClean="0">
                <a:solidFill>
                  <a:srgbClr val="AB0031"/>
                </a:solidFill>
              </a:rPr>
              <a:t>«Каждой крышке свой домик» </a:t>
            </a:r>
            <a:endParaRPr lang="ru-RU" sz="3200" b="1" dirty="0" smtClean="0">
              <a:solidFill>
                <a:srgbClr val="AB0031"/>
              </a:solidFill>
            </a:endParaRPr>
          </a:p>
        </p:txBody>
      </p:sp>
      <p:sp>
        <p:nvSpPr>
          <p:cNvPr id="9218" name="Rectangle 3"/>
          <p:cNvSpPr>
            <a:spLocks noGrp="1"/>
          </p:cNvSpPr>
          <p:nvPr>
            <p:ph type="body" sz="half" idx="4294967295"/>
          </p:nvPr>
        </p:nvSpPr>
        <p:spPr>
          <a:xfrm>
            <a:off x="422563" y="1545216"/>
            <a:ext cx="8333508" cy="823912"/>
          </a:xfrm>
        </p:spPr>
        <p:txBody>
          <a:bodyPr/>
          <a:lstStyle/>
          <a:p>
            <a:pPr>
              <a:buNone/>
            </a:pPr>
            <a:r>
              <a:rPr lang="ru-RU" sz="2000" b="1" dirty="0"/>
              <a:t>Цель</a:t>
            </a:r>
            <a:r>
              <a:rPr lang="ru-RU" sz="2000" b="1" dirty="0" smtClean="0"/>
              <a:t>:  обучение </a:t>
            </a:r>
            <a:r>
              <a:rPr lang="ru-RU" sz="2000" b="1" dirty="0"/>
              <a:t>детей навыку соотнесения геометрических фигур по двум признакам – цвету и форме.</a:t>
            </a:r>
            <a:r>
              <a:rPr lang="ru-RU" sz="2000" dirty="0" smtClean="0"/>
              <a:t> </a:t>
            </a:r>
            <a:endParaRPr lang="ru-RU" sz="2000" dirty="0" smtClean="0"/>
          </a:p>
        </p:txBody>
      </p:sp>
      <p:pic>
        <p:nvPicPr>
          <p:cNvPr id="2051" name="Picture 3" descr="G:\!_6_АТТЕСТАЦИЯ\5_2022_Никифорова\фото\Банк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55" y="2930236"/>
            <a:ext cx="4128653" cy="30964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G:\!_6_АТТЕСТАЦИЯ\5_2022_Никифорова\фото\банки 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7416" y="2930236"/>
            <a:ext cx="4128655" cy="30964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5671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1332</TotalTime>
  <Words>330</Words>
  <Application>Microsoft Office PowerPoint</Application>
  <PresentationFormat>Экран (4:3)</PresentationFormat>
  <Paragraphs>43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Office Theme</vt:lpstr>
      <vt:lpstr>Муниципальное дошкольное образовательное бюджетное учреждение города Бузулука «Детский сад №6»   Дидактические игры по ФЭМП   в работе с детьми младшего дошкольного возраста</vt:lpstr>
      <vt:lpstr>Презентация PowerPoint</vt:lpstr>
      <vt:lpstr>Презентация PowerPoint</vt:lpstr>
      <vt:lpstr>Презентация PowerPoint</vt:lpstr>
      <vt:lpstr>«В лес за грибами» </vt:lpstr>
      <vt:lpstr>Дидактическая игра «Поможем рыбкам найти свою маму»</vt:lpstr>
      <vt:lpstr>Дидактическая игра «Угостим медвежат малиной»</vt:lpstr>
      <vt:lpstr>Закрепляем представления о форме в игре  «Найди подушку для каждой фигуры» </vt:lpstr>
      <vt:lpstr>Дидактическая игра «Каждой крышке свой домик» </vt:lpstr>
      <vt:lpstr>Знакомим детей с новым качеством – величиной Игра «Найди след от туфельки» </vt:lpstr>
      <vt:lpstr>«Накорми мишку»</vt:lpstr>
      <vt:lpstr>Ориентируемся в пространстве  Игра «Украсим наши руки» </vt:lpstr>
      <vt:lpstr> Формируем представления о времени суток: утро, день, вечер, ночь Игра  «Помоги матрешке найти фотографию</vt:lpstr>
      <vt:lpstr>    Ковролинограф - многофункциональное пособие для обучения детей дошкольного возраста   Бывает настенный                                      раздаточный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Пользовастель</cp:lastModifiedBy>
  <cp:revision>78</cp:revision>
  <dcterms:created xsi:type="dcterms:W3CDTF">2018-09-04T12:10:47Z</dcterms:created>
  <dcterms:modified xsi:type="dcterms:W3CDTF">2022-05-12T05:03:30Z</dcterms:modified>
</cp:coreProperties>
</file>